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56" r:id="rId2"/>
    <p:sldId id="437" r:id="rId3"/>
    <p:sldId id="477" r:id="rId4"/>
    <p:sldId id="441" r:id="rId5"/>
    <p:sldId id="443" r:id="rId6"/>
    <p:sldId id="444" r:id="rId7"/>
    <p:sldId id="442" r:id="rId8"/>
    <p:sldId id="445" r:id="rId9"/>
    <p:sldId id="446" r:id="rId10"/>
    <p:sldId id="449" r:id="rId11"/>
    <p:sldId id="450" r:id="rId12"/>
    <p:sldId id="447" r:id="rId13"/>
    <p:sldId id="448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7" r:id="rId23"/>
    <p:sldId id="465" r:id="rId24"/>
    <p:sldId id="466" r:id="rId25"/>
    <p:sldId id="468" r:id="rId26"/>
    <p:sldId id="469" r:id="rId27"/>
    <p:sldId id="478" r:id="rId28"/>
    <p:sldId id="470" r:id="rId29"/>
    <p:sldId id="471" r:id="rId30"/>
    <p:sldId id="472" r:id="rId31"/>
    <p:sldId id="473" r:id="rId32"/>
    <p:sldId id="474" r:id="rId33"/>
    <p:sldId id="475" r:id="rId34"/>
    <p:sldId id="476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3"/>
    <a:srgbClr val="D0D0D0"/>
    <a:srgbClr val="D4D4D4"/>
    <a:srgbClr val="DEDEDE"/>
    <a:srgbClr val="EBEBEB"/>
    <a:srgbClr val="E0E0E0"/>
    <a:srgbClr val="D2D2D2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2" autoAdjust="0"/>
    <p:restoredTop sz="93136" autoAdjust="0"/>
  </p:normalViewPr>
  <p:slideViewPr>
    <p:cSldViewPr>
      <p:cViewPr varScale="1">
        <p:scale>
          <a:sx n="79" d="100"/>
          <a:sy n="79" d="100"/>
        </p:scale>
        <p:origin x="1771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4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9795312-C83B-46B2-97C1-5B22C5C80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6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63BC709-681E-4990-B77A-1AF61D2BD8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075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BC709-681E-4990-B77A-1AF61D2BD89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9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38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15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41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63BC709-681E-4990-B77A-1AF61D2BD89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9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92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9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62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7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943" indent="-299209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835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5569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4304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33038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11772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90506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69240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/>
              <a:t>EECE4534 Microprocessor-based Design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943" indent="-299209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835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5569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4304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33038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11772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90506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69240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300"/>
              <a:t>Lecture 1</a:t>
            </a:r>
          </a:p>
        </p:txBody>
      </p:sp>
      <p:sp>
        <p:nvSpPr>
          <p:cNvPr id="28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943" indent="-299209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835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5569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4304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33038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11772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90506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69240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1300"/>
          </a:p>
        </p:txBody>
      </p:sp>
      <p:sp>
        <p:nvSpPr>
          <p:cNvPr id="28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943" indent="-299209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835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5569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4304" indent="-239367" defTabSz="1004012" eaLnBrk="0" hangingPunct="0"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33038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111772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90506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4069240" indent="-239367" defTabSz="1004012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09BF807-91B8-4D15-920D-8874FDE32BD8}" type="slidenum">
              <a:rPr lang="en-US" altLang="en-US" sz="1300"/>
              <a:pPr eaLnBrk="1" hangingPunct="1"/>
              <a:t>3</a:t>
            </a:fld>
            <a:endParaRPr lang="en-US" altLang="en-US" sz="1300"/>
          </a:p>
        </p:txBody>
      </p:sp>
      <p:sp>
        <p:nvSpPr>
          <p:cNvPr id="28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23988" y="744538"/>
            <a:ext cx="4956175" cy="3717925"/>
          </a:xfrm>
          <a:ln/>
        </p:spPr>
      </p:sp>
      <p:sp>
        <p:nvSpPr>
          <p:cNvPr id="286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1401" y="4710426"/>
            <a:ext cx="5720080" cy="4461213"/>
          </a:xfrm>
          <a:noFill/>
        </p:spPr>
        <p:txBody>
          <a:bodyPr/>
          <a:lstStyle/>
          <a:p>
            <a:pPr eaLnBrk="1" hangingPunct="1"/>
            <a:endParaRPr lang="de-DE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892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48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25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49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1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4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40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54BAA9-3B5F-4947-98D4-524F0D352710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3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2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9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50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8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58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9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6FBB66-57BF-48BA-9973-46214EAA11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51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EU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19800" y="6355080"/>
            <a:ext cx="2133600" cy="4762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BE2E7BEA-E245-422F-AE20-7DDF104A0ED1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" y="6355080"/>
            <a:ext cx="23622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82000" y="6355080"/>
            <a:ext cx="5334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A4FFC-2924-4420-9AA8-9D2F553E0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291072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0" name="AutoShape 2" descr="data:image/jpeg;base64,/9j/4AAQSkZJRgABAQAAAQABAAD/2wCEAAkGBxITEhUTExQWFhQXGB8aGRgYFyAdIBseGiEeJCAgHR4fHyghICImISIfITEiJSkrLi4uICAzODMsOCgtLisBCgoKDg0OGxAQGzcmICY0LC00LDQ0NCw0NDQvNCwsLTQtNCwvLCw4Ly0sLCwsLCwvLDQsLCwsLCwsLCwsLCwsLP/AABEIAKAAoAMBEQACEQEDEQH/xAAbAAACAwEBAQAAAAAAAAAAAAAEBQADBgcBAv/EAEQQAAIBAgQDBgMFBgMGBwEAAAECAwQRAAUSIRMxQQYiMlFhcRRCgSNScpGhBxVigpKxJDPCNENEc8HwU2ODorLh8SX/xAAaAQADAQEBAQAAAAAAAAAAAAAAAgMEAQUG/8QAOxEAAgECBAMGBAUEAQMFAAAAAQIAAxEEEiExQVFhEyIycYGRobHB0QUjQuHwFFJi8TMkcqIVNFSSsv/aAAwDAQACEQMRAD8A7jghJghJghJghJghJghFmcZ/S0ovPMiX5Anc+w54VmC7ytOhUqmyC8zQ7ftN/sVFPP5M32aH+Yg/2xM1eQvNv/p4QA1nC9Nz8IHXdosz+d6GkH8cms/9/THMz76CMtDC7DM3lYfOCDNq1+WZwn/l0zMP0GOEva+YSwpUVH/CT6j7z5Oa1q7nNIR/zKZl/uMcLMBcsIdjRIJ7I6dR94VRdoszItHLQVR/hfSfyuMdzvw1kWo4W9mDL7GGnt9LB/t1BNCL+NCJEt5kgC3tvjvbW8QnF/D1qm1GoD01E0mTdo6Sq/yJkcjmoO4+h3xVWDbTFVw9Wl41tG2GkZMEJMEJMEJMEJMEJMEJMEJMEJMEItz3PaekjMk7hR0HVvRRzOFZgo1laNB6zZUExVb2hralQ2oZfTsbIzjXNJ+BB19sSzMwuNBPQFChROU99vYev+4LBk0NOOKUjiv/AMRWfayOefdjB2J57m/pgFMb/OdbEu/dJuOS6AfOXVtarU0lTpnqlRNamV+HG466VTy52Ix0N3MwkxSZay0yQuttN/eFZdKvBmemamVxDrXhQW0sQSLsfENiOlsANxdYVh+YO0uQSQSTeCZDn000lLwp5JXdddRG6gKiEcxYA31bCxN98cQ66esbEYVKauHUWHhtuT1/gheXdopo614Z2Jp5ZWSCQ7aXW10JAHO/dv5YYOwazbRKmGRqIemO+BqPlGWU061VNFJUxxSvIgYlohyPLz6euHUE7iRq1ewqkUWIAMBr44KWaGGJqiF576RCdSjTbnG1xbfmMI5ANryiGpXpNVazW3v/ALi7O+zCsTxYVkI73Gpfs5l9TFchvcHpywrUra79eMtRxpC5abWHJtR76T3Ls+rqVSyt+8aZTZiLrNF+JCL/AJ45mZd9Y70aFdgoGRvcHy/3Nx2f7Q09ZHrgkDAc1+ZfcdMWVgwuJ5tfD1KLZXEa4aRkwQkwQkwQkwQkwQkwQmV7X9rfh2Wnp041ZJ4IxyUfefyA8v7c8Td7aDebMNhe077myjjz6CZWhytuI080iT1I2kqJf8mnt8qLydhy5gA3v5YkF1u02PXyAU6YIHBRufM/tHOa0z08PGhV55iy65LhpSm9+Hfuj0A23OKE8RMtBg9Q03Nhy2F+sGyDNGadElpJ4uIWaKSaXiHUANQsRdLr6+eFRyWAIla9HIhKODbcAZfjeXdnMtkjiq6RoyIQz8FmNlKSDl52Unna2BVGUrExFYM9OqPFpcQfKpxFEkD1iS8NNBSnhLncEd5gW5XvyHLHQ3dsY1Qh6hZEykm+p0+IHzltPSQotOI4Kw/Di0bhNLaTzVrkXU+RFsGVYh7RSwcqc3l+8+qimheCWCWCr0SM0hLx6irMb3XQSdjuMDAHedpmqKgdCL+3ve0Y5bm1JGkcIl0aVCqJQYybC3JgN8OGFpGpSqFyxF/I3+V4HXwvHmCVTo7wiAohRS5Vi1zdVuTcdQPPCkXMrSBeh2YsGvcg2HxNhA80E2iaZVK1dTeOnF7NHHGCbkjkebn3Ue6tfhKUMhIQ6KNTyuZ7Q1qVNPRSsH+KmWwkhsrrp8THoUBtcG4uRscdFmN5x6ZpMyDRRwOo1+sAzLKWWZJVdIKm9o6qLaKc/clXlGxO1rkH9MTC214y9OsDTysCy8VO48j+01PZPtaZ3amqU4NXH4kJ2cfeT09MVR7nKd5jxOFyDtKeqHjy6GavFZikwQkwQkwQkwQmZ7Z9pGpgkMC8Srm2iTnbzdvQfr9DidR8u2814XDipd3NlG5+kyuT5YIlkYyM2o2qKkXLzPe3Ch62B2LDc8hyuJohALcZqr1u0bIBYcF5dTHObUMclAymn4YRNSwkDbh7gd0kb2tt54qQrLbhMlOq617htTpf94vyTKKqnZXimRaR7s0UhLiFLXGl9Qvcc+QHrzxJFcbHSacVWo1RlKkuOI0v5j95YK2KFOLF4fCKqpdmFm6RAktJew8Ngdtzhw1jznMjOxDDrYfW23tEOZZ4C4SWKVlvcz1UTiIeq06i3sWN/XEVcltppTDKKdwwuD4QQT77/CNaKmlnN0ruNT2sVpSICh89IuT7XHseWHAkmqon6O9/l3vmJ8VOU06OI5DxCqHXxmkGoqASwcubAg789Jt0O3QLf7iio7i+UDqAPlpCo+zlI2oQGSKTT4RI4Mek2J0qwu19t2sfbn2w/hif1NRfEAR5AgwOZZ42CCrcKosyzWqXc+saL3fq30GFYHh95VKlLcrqeA7o9/2nxQVUqOVFLUxLz41NC6IfPVTuLf03JwoY8o74dAniU34XB/8AK8dUOZx3+JlCPpUoamIGwFxcSxkkx7jzI8yMV319JlemxHZqetuHoeMULTNltOxhvPPUuUpyASkasSVF+QAvq9fYYSxQWXeaM64yqM/dUWvfc26aT7oKI009Pl6BZRLG8lXru2u9hceRvf3vvjv6so24zlR1q06mIbu62W38E+8+ycErG0ltLWpqq/ehfpFK17kE2sx9jvYnjp/udoVyBmI38S8D1HD2HDeaTsV2jaoV4KgBKuA6ZU5X8mX0Pp/1GKI19DvMmLwwp2enqh2+xmnxSY5MEJMEIBnmapSwSTyeFBe3UnoB6k7YVmCi5laFFq1QU13M512fopppHlkJFVUqHlYc4IG8KL1Dvaw8gCem8V/u3v8ACeniKqqgVfCug/yPEnp7y2uKVEq0veop4Dejue46gWBAGxvuLcwD6kY65v0+sVA1JRV8at4uY/YfGE5TPIYr1CtAsLtxyWvx5N1IXzUnfYc9IHnhhqO9pErhRU/KIN7W/wAR1geeZpoCIacvIAODRILrGPlecLsTtsnIevMI7nYfzzjYfDqb96w4ueP/AG35ecU5bDnTTGc06mU7B5lHcB6INXdHsN8IO1vtNlRsAECq+nTj56/CaOSuzOIXqaqhg9CrMT7AMLnFF7SY+zw5/wCJGP8APWGGd1ikqHYMUQlXamEW9ua6mLGwubdfrh/CNTMxsxyoN+t5n/3zTxSIsk6MC7gnVqsvETTqNzsY97nndsSNQX3noHDVspyIdAOmtvoZDnEIaZ4KmPUshKnUP8qOMbH713CoOtvrhgwvvE7B7Krodfnf7TWZ8QLPxCqkffkCC3m8ZIH5Yc68ZgosbZePoT8YgkpJJBqQVEi+dLXa/wBHAwnD7azX2mU5dv8AuUCJXMNPPxmqa+nmIsWmh1ggdGK2DAe+JaDUkzaud6eQKrjodfTSN+zmfo7MKXQXXeSnW4SUffgvbQ3UpyJ8ueHR1J0Npkr4NlQFxYcDy6N/NoXLl8TSy5g1aUgdAndGgqq81LHcG4PdAB6YYIL5s0RKzCmuFSlc736+3KKcpzhXaUQ0yjL1S8quO/Kr3BlAO7ABd+tut8cRr77CUq4ZUQFn7/DkLcD5y7OqaaGVJ4m1VFOutG5/FU21wx6slwCeoIPUW44K6jf6RsO61FNJtFbf/FvsT8p0bJM0jqoEniN0cXHp5g+oO2LqwYXE8qvRajUKNuIdhpKTBCc07cVq1NXwG71PRqJZlH+8kbZI/cna3qcQc5myz1sIvZUe02ZjYHkOJhho5GQ0wlkSqe0000QBVHPhVrm9ttIAvsu/PHctx3ZEOobtGAK7AE6+kCpcsapeWnzCEtNs4qE2XQOWk7GM3vt6k44FJNnEo9RaKh6JsD+k73lXabtIkKJMLW8NIlr2A2M7C+4A8A297nbjuBvGwuEerdB0LH5D53gGSdq52DRZfRtISbyTStuzHmz2sLnyubC1sIlUnRR6zXXwAQ3xFS3IDl6w/MVnRNWZ5gIVYbQ040lvqO8fp+eHOa3ePpM1Ls2a2HpXI4n7bT3KkVU40UQooCQBNINdRNfkEBvpJ6X1E+WAWtm4RagZmyMc5HAaAfIx7mWUl4lZCUmjU2WQhydVjZ9QazG3Mcr9RhypAmSlWAezC9yBy9ogpkmbgEMwWUAkhItrncreGxAFmu1rj2wg85vZqSFu7t1Px1nx/iSgNyrNII1VhEQtxzY8EEEHaw2Pnjmt951BTXQrwvufhrNWKdKWnsZmjGq5kAFgx6kAaQl+Y29+uLkhRczy1LVKnh15TNZ5ohbVXUoAOwrKS6m/m6jvL+bDEmP9034e7/8At215Gx+8Io4at01UGYJUxj/dzgMR6Fhv+Yxxcx1U3nH7BTavSKnmCb/OI80zMxMGrcs4TA92opzYqfvDa30J3wrM36lmulhxUGWjVzX4GG5VnUFXFMzAMhFqtLadS8hUIN7MB4gPK99hdlZXGUSFbDPh2W+9+6foY2r83jplVaqNZ6hYysXBUs0kRG5ItZAbC9iR16jDM2QazPToNXuUNhxvznxC1XIg4iRpN/tFIqNcBVADRE26qVF/J/4ccUs4vGIpK/dJI8LX+BHx9pT2Sr1pq3hqSKSuXiwg/JJ8yAdD0I9BjiNZuhlMTT7ajn/Umh6jgfhOk40TyILmdasMUkreFFLH6DHCbC8elTNRwg3M5v2QpGdoy/jkJrJ/diRCv0GpvoMRpjifOenjGBDKOAyj5k+8Lj7MysTVQVJjq3LamVtcTgE2UjlYAAC2432x00m3WL/WIPy6iXThzELzKdzCkVSyq5RpKhl2VI08QH4vAD172Om9rHeQpU0Dlqe2wv1+0SVsFCpFXmJBmcApTmx4afKgQbkgWuTte/LEzlXVptptXqD+nw+19T14mLm7cVlUwp8tpxGo62BKjzO2hB+eFFVn7tMS5/DaNAdpiGvCYMop6F1epvW5hKQUj8W/Q732/jby2GOhAvi3iPXbFrlp92mOP8vHlS8kDJLNpnzCa6wRDwRX8WnqFHNnO55bYcGxuN+UxZRVBRdEG5P7fCMqIiLXGzF1jX7d7bySSW2FvIdP4lA5YfSQe7C404DoBMrUxcFnjPDOjVp2NyqmwFlha7dAAbm18TbSbwKbC5XkDrxMJywAzrqaMRxHW9rjwrqG5jTbkbi9ipGBdZOuFFMlVIuLR3X1ZRpZiurgkpUIBfXCblWt1Kgn374xQ734TOiXsu19QesXVFe2XhXH2+WyWsRuYA3ID70Z6Dpy9MSJCafpmhaX9WxUd2oNfPrx18oLmfYmGcLVZbKIXO4KEhG+oN1P6eYwNRD94aGUpfiFSj+ViFzL8Ynp+3lfRPwa6Lie/ca3mrAFW/L6jEzVdTZ5rP4Xh8QvaYdrdI8o6/L5/wDEUQRKtRcRkBDIOqEcjqG1xfexxYFD4JiqUsTRulTVD8OsLCs9PLT057xiBp3tuIJSAyr6puLfhx0Xy2TXlInSstWoNib9TIFoaB4XV5pmcNFCiMZQoW3E0L05C/ttjmi2yxya2LVgwA1uTtvtf4xfntPqSZYjuoWvpWHveUD62P8AMcK+g085XDP3hfbwN8h8jOj5RXrPBFMvhkQMPqMaAbzyaiZHK8pmv2nMXp46VTZqmZI/pe7foMTq7W5zZgAA7VD+kE+0VVTkQTOkMkyy1GgpGLkww922+1iFP9RGODUeekcavYmxUX9Tr9YtyHhzVEkMUslLE8mv4QRFHayrqJY+FTbkv574RNTb1mnEM6Ug7rmNrXvtvF37RM3HBdh4qqQj/wBGnNh9Gck4Wsxy34mV/DKA7Qa6KLnzO/ynmV/s1DzWnlIVY45HHzMXvffoAQQTucKKHFo9f8ay07KutyLw/Ne1UcGmhymJWkY21ILgH0++38R2GHeoF7qSNLAvVJrYw90awukpIcop2qqluLVy8yTuzc9CX6ebf/Qx0L2QzNvJNWfH1BTpd1Bz+c9y53poZc1rQGqJEGhOiKfAi+rdfT64EOUdqd5yoO2K4Wj4Rv1539IZLG0NPRxSG81RUo0h82vxH+ndC+1sO2ijrrJrlq1WYeFQQPK1hK832qHPlID+W/8AqwlTxSuHIdAPOe5NTCSXQeTRSIf5go/1YdB3yYmI0pZr7ESiHOOGlDXMe5JGKep62Pys34WDA/iOFDWsTttHNC71KA3BzCfVJKtBUtQT2NJUXaDV4Vv4oz6XO3lt54B+W2Q7GI6nEURWp+Nd/LgYgr4ajJZ+JB9rRyt4S21/usd9LeTdfpiTBqTd3ab0aj+J0wlQWqD+e3ObqjqqLNafwiRR4kbZoyf1B9RzxpUrVWeTUp4nBVNNCeM5/wBoewccFNUyxFpCsiqgtuouNXLxG5tf0xleiFns4b8UarURH001l/YDOL06lvFSShveGc6XB9jZvoMNQc5bfzWS/EsOO15Bh8RrNJHkM61FJqWNKei4mmXWPtA+wGnaxAAv64oU1FjtMIxCdlUuCWe3pvf3vItTDppnjlWf4abgTOosGFRs1hc7aiDzPLHWKXuReKKbhWV7jML+0afs1YpHUUjc6adkH4TuuO0TpblF/ERmZao/UL/SC9sqlRmFNf8A4eCec/kAP7HBUPe9DGwqXw7j+5lHzlNNFUcKmpIZhC4p1ldymtmueSgkdbknfmMdZb6CIHXWo4za200+8+4qyogSpFUUlenh4kcoGklX1DSw+U3X6j2wguoPSDrTq27G4B3Biv4eOMPxSt4lpqVC3mSGk036nUL+2OtbMT6TT2jVNBpfM3w0+Un7SaaWeGMRXDmdqcqpI1K56+l1U/ngrAkDWN+HMqOe0F+6Dflpr84bk1BR5ZHUyt3dD6WfmbWUqqfivy6n2wIFp6zPWrV8ayoNQYf2UlFXD8VLGpeQkKGAbQgJsouPqT1OGpntdTJY0Nh37Ia2/lzEef5ZqzCni+0NLF9s0aoWVXPhG24Btex5b+eEIzP0mvD1QuHqVD4zpeMc5pamorKSaOFuFT62tIwjLM4tt4jyA5jHXUlh0kcO9KlQdGbVrW9JfXZDUzSM5eGK/wAulpLbKOd1HTy6+mGemWN4tHGUqICkEy2jyOqikEizQsQCNJiYbNpvuHNvD5YBTK63i1MTSqLkCHXr+0VfuKdKSppJYtaSu7xtCQ2jWdVipsdm5EX54QLZCG1mj+opmqldTawAPXr+0o7KN8aIaetiOqlQkrIpGtr6VO43AXy6n0GCmcy5WEbFg4Zy9FvFy4R9m+TU4aJREqrM/DkRRZXUqx3A2uCLg8x9cUI4TFTxFU3Zjc8JhD2NrKOtPwj8o2kib74Ui8bDkTuB64ymkytoZ7Yx1Cvh7Vl4gG3XjNZS1zvBEb7vTpKbcg8kwIP6t+WNF7ieW1FA+o2a3PS08r6KmkqLxJp46tDIwFlkEqMUYDrYod+t8FrvpFpVGNKzm+W1vfX5wH935fUCCprZQC8KHhM5Vbp3Wa3U3sPTCsqnVpUVqyZqdBeJ16cJ8GqpZY6+CjMJjWnWRTGhUhoybBj83mD03xy9lIWVyVO1pNWJ3tqb6Rt2Vm//AK1Tbwz00U31/wCycMnj8xI4izYRf8SR9Yu7YuTW1x/8PL7D+Y4Sqe8fKVwvdpUrfqcfAxh2lpFleONqWpcxopSaBgpW4sy3LKegJ5j2xV1v7TPh3yFmDDUnQi8Ay+WllophBxTqlSOVpTqZiWUbtc3ABtsbb4VGBpkSlRalOuvaWB3sNOfCY3O8vaszapiWUI3EYxlrkahbbn3b25+mM7KWqET2KVVcPgkYi9xabHK80Y1TRVEZjeK9S17aRaPSbH5hquwPrjQrXOs8ipRATtKZ8RC26Xmc7U0U9dXxUyE3McbSfdViO8xHmAbfpiNUGo9hPQwTU8LhjVYbXAnRuyFOsdJEqXK27t/Ik2/S2NVMWGnCeHjXL12Y8ZdkT6+NJ96VgPaOyD9Qx+uOpqYlc5CttraxhUAlGt4tLWt522/XHSTbSTpBS659tJm6aWtlolIjljqotDESEDilfEO6x7rbje255Yn3iJqApU6p2Km48rwfN/j4qWExcR6gMzykd8AMCWWxPetcaFHVcBzgS1L+neqwfwkWHSa6GMhVBJY2F2IAJ9TbqcVG1jPMIF9/IQDMGtUUzeZkj/qUN/oxwkLLJmKODuLGK/2h1rwUgnitrilRhflztY+hBIxKubDMJp/D6QrVez5g+kmW9oI6gLVp4Y6dmZSd1YsuoE+gXnjnaAjNyEHwjU2NE7lhrFr5YRVVTSnXTBohFDy1ubsq/hDPe3r5Lv0g9oTwle1vSRR4je7fzytvBa/tNEcwansdYng0ONwTGSGHpsx3+m3VWqjPKpgX7EVeFjHmUZRTSovGRHMM1QkYexAHFN9jz5Dfpv54cqpHematWrUj+XfVVJtztB46qllq5Y6chtFNIj8MARpf1A7zG3ntpPPCi2YgSmSsmHDVDuw33+8XdkZT8fQkf7zL1v8Ay8sA8Y8o1ZbYZxyb6T3tWD8bmK/ey+4+n/5hX/5D5R8OfyqJ5P8AMiGdrYqyo4UMCH4dkDTMrBWYH5ATsNufvhiGJEjhuwpMz1Nxe3GW1CmOjZTAKeOGSMqusNdQyksSMGyxEJqYgMTcm/1g6RRoalQlpZaiUmQC5XhaGRj1KjUuw6XOGsNfOMxZgpJ/SunncQLtTWLVUwnjI1iMyIRuGCEcaF7bEDY26i/lvOrtp5y+GTs62R9r2Prsen0lVDkbU8UdVIS1ZO5YsflLo2lR9SCfb0wKtgDxna+IFaoaSDuKCPjqZ0GkgEaIg5IoX+m2NHSeOzZnJmayrMjT5ZBUGMspCvLY2KrISWe1jqte9sTQ2QTbWoipimpdTaA1Paao00TFhHHUcQuUW5AUroAuDzBva2+FLtZbSgw9D8wMdV0384Ur14q5yeIYDxFjFri+hChG2w1agG3udvLDAvmnLYcUkHHS/leexU9Yz0JaWdAYC1RYLYMgXY3U2LXYEdbbY4c0QNRVXAAvcASvLu09Toq5JYTeMJJHGRoOiTXzPe3AW52vudsGY21jvhKRZUVt9Cd9Yzzact8C5ABadDYG470b8m6i3XFDqJnprlzjpaedv4NWX1A/g1f0kHCVhdDH/D3yYlCNOEzcNIlLlKylLGSnMcukbniX0E+ekm1/4vTE1AFMTcznEY4qDx+Wmka5ZTz1E8k4Ijp2I4DHxX0hWkVCOZUWVjyFzY3w6gmZarJSphB4huPXnMhmOXImcUqRRlYuIqq3PiMh75v1Oo7nGd174tPVw9a+CqFjry5crcpsYezEFbF/iASqVVQwANr6pCNyN9rYuUzrPNfF1KLApxVPgITlNC9Ej04jBpxG7pKBYiw3WQdW32a+4HS27KMokarrXIqX1uNPtFPY+K9dSC1uHlyf+62FUfmekvWb/pmPN/pDO18IGaU1ztU08sG/oL/6hjr6OOukXDN/0zH+0qfnHHZmoL0sDHnwwD7rsf1GKK2x9Jgr0hTdlB3l+d0hmp5oh88bAe9tv1wEXE7QfJUDX2nOs27TNT1cEhH2U5jqGbqNScNwPawJ9hjK1TK+u09qhgRXoOD4l0t5aiOO11Erq5j7h2msnhqIhYOR5OqmxtzBHntR9Rf+WmXCsVuH1O3UNwv5nbyjCqlSSdGd1Ecc0k5ZiAqqiiNNzsAWJI9jhrgyKZgCANbZffU/KNoc9pplcQTxyMEOysCeXlzxTtE5zOcNWTvOpGsuyCECkgSwK8FBb3QYALJacrVGasWG5O/KIZO2oEc7Qw/7PBrdGbToYMVEZAG2wJuPTE+00AHCamwbXUsfF8estl7RTfGGmURiMhVSRgTZpELJcg73IIC7cueO9oc06cIBR7S+tzp0G8rp+0c8dMaqpMRRZyj8NGGlFLKzczc6tJ9sGYjeBwqZ+yQ7i9zprC5qzjmmp6qkB48ZkILAqhWx072JYAg7YMwOklkFMNURvCbdYXnMa6qQbBVmB8gqpG/5AYdu6JOmfEekEqu01DOkkImUh1KarHR3tvHbT+uOF1KESlPC16Thiu1jbj1iA5kj0kwZAeFFBTul7XkDkFLnbe3P1viYIKW5TSKTrVUjiSfTnGRzXvizmape66okLxUynnpsLMbbX5sbchjua2sl2OUE20GuuhMKqaiANSqgPDg4sp1CxAhW2999y256nHTwMVM3fzHxWHxjPspTslJCG8RQM34n7x/U4dAcgEz4k3qsOF7D0nna6YpRVBHMxlR7t3R/fHKnhtGwihcQvmD7RT2WhBzWrI8MEEUA/uf7YmnjM14k2wqf5En6S/8AajTkU0dSgvJTSrIPa9m+mO1h3bjhF/DWBqGk2zgr7y3IpQJJ418JYTp+CYX/APkGwyaaesz4hSUDHfUH0/aNZ6tY9JdlTUwVdRtck2AHrfDlxIlCTtOcds+zwltEDoMM4sx6Q1J5/wAkgI/LGWombWezgsStPvEbg/8A2G8fxZRCifDuXjaFTIhQnSyi4LqjXHWzqOV/IjFSgC+Ux9uzNnXXNpY8+H7TKDJWhWyzLLTwkSmQjVdWFoXK3OpE75IvzBxErYz0v6jtLG1mIy2+B/aFJVTOsfHrKaVlkV4hAoaVyt+4trWDXsSenpfDKWOmYSZRBcpTI4G+w49Z0jKoHSGNG3ZEVTblcAA29MaVNhPErZWObhKJ1pYnkeTgo0tuIXZQX03Avfna/wCuOd3eMrO9rbC8pl7RUKk3qKcH8S9OX5YM6xxg6xAOUkH6z6TtBQOLCop2B6F1sfzxzOpg2GxCMCUsIQmXQSSrUhVeQCwkBvtv5bX3Iv6nB3bxe1qANTOg5RN29y1p4VXU6p3hIUXUwVtO4UbnkRtc97kd8LVUGX/Dqwpu2YD1mP8AjJJ3RYavipo0fCwwssdtNu+5OlVHMsRyBsMQvfYz08gpnOyWN75jx8uvKENkCGnIMhlR5V4IchEcxqA0sh6rYex28xhhT01k/wCp7+1rA3478B58Yd2k7bfCR6I5Flmde5w10wxjzH3j0FieR5Y69XItomE/DzXe5BAB1vueMWdlY5ZqVFlbU1URAu24giJaVj5libX9sLSuy6zRjMlOscv6dfU6TqwH0HTGsbT5654xB2ocM9PCfC0nGk9I6fvE/wBWkYm81YUHKzcdh5naUfswRngmqmvepmaT+XkuFojS54zR+JECotNdlAE1eY0izRPE3hdSp+otipFxaYEcowYbicz7MVbRrHr/AMyjkNLN/wAtyNDfRgPoWxCmSNW4T1cYivfLs4zDzGn3lGcdngkrF1YtqZviqltcccZBsAC19QJAHLkD6Y4VsY1Kv3e43TKN7+ulvWPsxkgqIBPG6zpGhjmK7lonA4l/IiwkHsfPFDqukx0hUpvkcW4j0299oozHMeI1JRyFXqUl1BmW6SKiko1zewkBG4vYg87bzY3ISaqVPIlSuPDsel9/aUz0FRCLxxTLUFFYuhViZA32lhc3WQG+4sCo2wMMuk6ro475GW+2ux+0vihqVdyhl+Uho6JY2cE99SxvYgdeRuMd7xG8XNRJGa3LUk266TN5pkWayl2nmaKK5P21QAApNgWCm3pfEytQneehSxOCogdmO8OV/rNlBRJArBYqdDFGGdo4OITcbd9iguefI4qFsLTyqtftmzEm5J3/AG10ieLJooQUi1MC2o8QLqDHUGXYW2KcsTWmNZrrYl3a76acPhvCKHLoQy1RdlcsIFVVRlOq5JKsNwLg+2OhdZytUqZOyFrWzcbyrtF2ZkmJWl4CzxNcvGjQMw6ja6tuRcgixttvgenfwwweMSlY1L5Tw0IvLOxNDU6S1dUycM69MJkLahH42duekcrA2N8dpqw8RnMbVpZgtBBfTvDrtbXf0g3ZuaGohvK7JGg1uZm0xorM2lYo/C3I943A6X5DlNxGxS1KTC3iOlhued/2nlXnC11SZY1bhU4VYHcARlmYa9ZcEAMAALd7HM3aHSdFE4ekFqgXbUjj6fy0tzjs4s0RgZ1NQ1W/BKLYIp0mWwvfQNyd+enqbYZ6YYTmGxZpuKi7Bdb8dfntH+TqiRvUqVWNY+BSayANI5MT5yPb3AHnii2AvwMw12zPkPiOrHry8gILlVRXLMitojLsGanYmSR1Js8rODZAOYAFuQwozg2JlKyUGQlTcW0PDyF9ekC7V1byCUx7yVLikpxf5UP2rel22/lGOVGvt5S+EphLZ/0jMfP9PwnScrolhhjiXwooUfQYuBYWnkVHLsWPGFY7EnPO29ItNVLVMt6WpX4eqHlfZWP9r4z1Vsb8OM9XBs1Wn2QPeGqy8xtPGIpVEstJKpljNhxQAdD77d7xWO2pSL4YnMLiRUhGJvYMNDy1/nvKqfOGSpaWeIxK6aI4hpdysRLO7hTYBQbAC5sTgVipsZ2rQBpBVa9jmJ89gPaAZ9kPfhEWkMjB6N790kbmnf0PND5XHTdalLlL0MVdWV9jow+v3n3UZtBUvJMRLCwhaCzwklJCTzZVNrDbYg4O0VtZxKFSjamBcXBvfhKBmEA4dpYYwSwMeo2jBeJ7r3e9bQdrDxemO5gNICnU17t9Z5C8acRo5me9yoEEkgU8XidBupHy9DfHMwvvHyVCQWFgOo5W95YpVYuJHBMYGgWPiOY4xpC7NfvOB15WvbHTfeLdn7ruL3Jtrpf4RTkvaUVRa0QjEYUjvly1yxJYkDe5398SpuDeacThGoAZmvf+fCDzdo0jmSmenSUXGlzJp0mQpvyIFio73TfHTU1tHXAl07RWOnxtNBWVU6QtWRq68RiqxnS7OZSfCQBZNRDDmWsDsBYvqBczEiU3bsDwF7jQDzvxjuhy6LiWm3dYlBhvdIkQG3E6G5uTfYnkNr4cDi0zNUbL3eJOvEkxVmsLylp1h1F49UZaLVoRXRUt3TpupdrWv3uW2F/yl6DWHZ5rAfM8ILnkoVWE0xBkSEpABdy++pVRW7p3Fjtud7jCMRbWUw4bMMg2vdukJyvJ3Z5Y5GPFlu1U4O0MbHUIEb7zXJJHTf7uHVP7olSstgQNB4evU9I0qqWWq0S0sohSEAwXTuu24JIPyabBWXzJw5BbaQp1FpLkqC5bfmPLrfe8sqMwqWp40dEhrJiyIAdWhR45OmyizW8yowG9rneKtOn2pyaoPnwHrFvYejSoqjUoCKWlT4elHRreNx7+fW/pidIXN+A2mnGflUgh8Td5voJ0TGieVJghBM1y+OoheGQXR1Kn69R6jnjhFxaPTqNTYMu4nNcnlnp5jTyd6qpVtH0+Jp/urf5lsCt+tx5nGdWKHLx+k9jEJTrJ2g0Rt/8AFuflG8WTrJLDUxSxilV3mA02a8os6k3sFLbm+4Nxh+z/AFDaZBiWRWpMO8Qo9jpK8pr45zJT6Gkoy3Dik0gAMAbqunfStu6/Q/THAb6cIVqbU0zX741I6ffmJ5XU89NKJOJok2VZ28E46R1IHhcchJ19OR6wCn+fGMjrWUJa4/t4jmV6HiLTNftK7VzXp41WSnmjYyOG5gjZdLcmU3bcc9r4jWc3Fp6P4VhKZLsWuDp/Bwmr+KrZYkkCgyhbxTQOGSQHo8bFTY9QCbHli65it55ZWjTcrwOliNR6wKkr541cz0xgMbFohcMjI9jJEW5C5F11WF9Pkbqpa3elXp0r2Vs2w9RsZl8mpIkrqqOJ14bxcSHcAEGzBbk+pFue2I0socielialRsMjODobH+dZ7T09P+9pme0yQ7IgsTK9rKB08yTyFrnCgfmTrNU/okC6E8eQ11mur80qpWiWmjWd01M8oNokkIIVUJ8em55dQN+eNLs36Z5NKnRQHtWsD0ufWDZ/lGYywfDU8SRxvvK8kt5JSeZYhbD1G/lsMcc1MukrhqmFp1BUc5uWlrTyB6YxqrJJNUNdRDHUvIG07Fr3siXvuf1wX003iujmprYLvmtY6/EwXI8i0TyfDCP4pz9pKgvFSX+SO/jkt7W5m2wPFXW43la+KzpZr5Rw4sRz5eseUz07f4KFl4OsrKxe7yOLM4ItdgRszEjnthwVtYbTIy1P+c6HccgNtPoPWW0dIaFnZZV/d+jWA3eMbfdjN91a9wPoMATKN4VXGIUAjv7X+p6xJms1RPJwEGmrq1s29/habyPLvNe5t7eWJuCxAE2UVpovaN4U/wDJunTSdGyvL46eJIYhZEFgP+p9TzxoAsLCeRUqNUcu25heOxJMEJMEJnO2fZgViKyNw6mI6oZRzU+R9DhHTMOs1YXE9ibEXU7iZLIs2kMksTxWnFxU0vST/wA2EciSPEnzbH3kra5Wm2vQVVV1a44Ny6N9+EZ5nHGY6QRycOhBYyFGKiyr3FYixVdV736gA88OQAOkzIzXctq/C+vPX5Qak7SwpHI7KzUjTLHDq31KQA7DV4owbb+v0woYcdpU4ViyhWAexJtz4AdTDMx7PqUMcYjniXY08reC/LhybtGbb2II9sMyh9tpOniShzNoTrmGnuOPvE2XwGlvFDLpRzcUtWTEQevBnU2J9r4moKm011qnbEF115rr7qPqZM4z6phHegr0HWzRyR/16GNvUgHHWc8jOUsLSa5DLp6H2vMx2YWmFUyGtRTIGLssaaLg7BWdbEm53CqMRQLmveb8XUqmgGCadD8wN4vz0U0kshSqBeM2XVGoSVRyCmMAX6EEWPnhWHeuJbDu9OmoZdDxvqJrsjzesmVdVLVybdHWCL6WQG3pc/XF1LcvpPPr4bDIbioCPIMf/wBfGG1lRLP9jJOFUC3wtDeRyN7CSXkg6cgPXDMS2hPtrMyBEu4XXm2nqFPGG0uVpTxWl4dFTEgcNGvJITsOJLsf5VHnvjoUWttFqVmquALueewHpr73n1mUsw/w9PCkcUJKvFxuDdWA4bBwNlvqFhvcc8KbgWURaSo3eqNcnY2zbcCL7+s+EjMh+MkYUjR6opmjfWssYtbS1tzq2va9789sAHGOWspor3uI4WPUawbNczWHhfZd8bUVEBvfkJZR0t0U8t778uVHvrz4RqFDNmu1v7m4eQ5+YM0/Y3s0aVWlmbiVc3elk/0j0GK00yjXeZcXiu2IVRZV0AmlxSY5MEJMEJMEJMEJmu2HZJKwLIrGKpj3jlXmPQ+Y/tidSnm85swuLNE2Iup3ExlHnk8E5iqAKeqPMtfg1NttRI8DdNYvfa4NrCQcobN+03vhkqrmpap08S/t0v5R5mUEdWs8bBo6mWHQsUhHdtveM8mUm12W/IcsOyhhpMdJ+zZW3UHhv6w3ssLLIrnVUqyidwtgX07BT1Ciw25fXD0u6LSWKsWFvDbQdL8YroO08brVipCmKMhowVB4kb6tPd3BPdPLpbCZxc3lqmEdcho8dGudjLUio0igkBmpOOQsapIRYtuBpuyD3tg7u5NoAVmZ1ADZdzbl13lmYwrESsldyFzxYI3sDyLEAWB9cBHX4TlKpmAJQ+jESxItLcI12lydIEcEad4i9r2axtvbBpxP0nDUBQsqG3Viek+Y6KjkklilkkneFQZEmdiLEXvoFkI9QMHdJ3gTXCqRYBtiANPXee0tXUTUeumjigR4S8Ok3IPy6k0hdx5E2OO3NtJxqaitkdibWBv97xVTRmsPFaO9PXxBHCsXaJ47lXJsAvNhYcjbzwi2fUzS7Lh7IDYoTbhcfwQ9EMZEdQ61k/C4QijjsWS4OqW5IF9tzYDfnfFLEDWZ2XOO6Move/2iuvzlzMscarVVq+CKP/JpvUnkzDlqNrcgFubyLkmy6ma1w6lSznKnM+JvLjNX2T7KinLTztxquTxyHp/CnkByv1xSnTC6neYsViu1siaINh9+ZmmxWY5MEJMEJMEJMEJMEJMEIBnWTQVUZjnjDr68x7HmMcZQRYylKs9I3Q2nP8w7L11INEIFdScxDLs8dvuN09x+WM5puvh1E9VcVRxBu/cbmNj5yvK+1kb3i4uk20tT1t1bfoswG/8AOL46KoOlpytgmUBiLjmut/T7Q7MaKmkjcyRSU5eEQ8ULxFWMdFZSRY8r7bYewGu0glSopFmDak22N/KfOb0K1scnBqYnkAApljkAC6Sp7w3JJZQSRbkB0xxrMt73jUqj4dxnQgG+a45wjO8oqpJONDHJDPpQB0kBRupWZDsVU3sRfY4COUnRr0wtjqtzodPa0Ilymc1fFhV4SZQZCJNUciDmWjtcORsPpvhsriL/AFNNqZpk3AGg5E9YBmWVKrrUyVMdPUCRidTqy8NtihXuk3ULz6jC5CdTLUqrFTTRCRawtzluWLDFb4UVNRGhJjTwxR3BvaRwNtzbc2udsdAtpJ1gXv2tg2l+Z9ItzPtLFCvDaaOJRsKeiGpz6GUgBb+gv64R6uXSaqODZ9VW/wDk2lvTW89yzKK6tTQkf7upGN25mWX1ZjYk+/644ELbaCdarRw7Zie0b4Cb/Ichp6OMRwIFHU9WPmx64uqhRpPKrV3qtmcxnhpKTBCTBCTBCTBCTBCTBCTBCTBCTBCLs3yOmqQBPEkluVxuPY88cKg7ytKvUpG6G0yE37NOGS1DWTUxJvp8S/kCP1viH9OAbqbT0D+KGooWsgbrsYDW9ns2G0iUdYPN0AP9hgK1I618GTdcynp+8CNDWKbfuaLbrHMVH0s2FJqbZZovh2FzXPt+08ajrW2/c0f88xI/LXjln/tjGpQ/+QfYfaG0WQ5tvwoKGl/CgJ/Oxw+WoeQmVquEv32ZoYf2d1FRvX18ko+5GNKjz57H+kY52BPiMF/E6dEnsKQF+d/vNRkXZSjpN4YVDWtrO7f1HfFlpquwnn1sXWreNo7w8zyYISYISYISYISYIT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AutoShape 4" descr="data:image/jpeg;base64,/9j/4AAQSkZJRgABAQAAAQABAAD/2wCEAAkGBxITEhUTExQWFhQXGB8aGRgYFyAdIBseGiEeJCAgHR4fHyghICImISIfITEiJSkrLi4uICAzODMsOCgtLisBCgoKDg0OGxAQGzcmICY0LC00LDQ0NCw0NDQvNCwsLTQtNCwvLCw4Ly0sLCwsLCwvLDQsLCwsLCwsLCwsLCwsLP/AABEIAKAAoAMBEQACEQEDEQH/xAAbAAACAwEBAQAAAAAAAAAAAAAEBQADBgcBAv/EAEQQAAIBAgQDBgMFBgMGBwEAAAECAwQRAAUSIRMxQQYiMlFhcRRCgSNScpGhBxVigpKxJDPCNENEc8HwU2ODorLh8SX/xAAaAQADAQEBAQAAAAAAAAAAAAAAAgMEAQUG/8QAOxEAAgECBAMGBAUEAQMFAAAAAQIAAxEEEiExQVFhEyIycYGRobHB0QUjQuHwFFJi8TMkcqIVNFSSsv/aAAwDAQACEQMRAD8A7jghJghJghJghJghJghFmcZ/S0ovPMiX5Anc+w54VmC7ytOhUqmyC8zQ7ftN/sVFPP5M32aH+Yg/2xM1eQvNv/p4QA1nC9Nz8IHXdosz+d6GkH8cms/9/THMz76CMtDC7DM3lYfOCDNq1+WZwn/l0zMP0GOEva+YSwpUVH/CT6j7z5Oa1q7nNIR/zKZl/uMcLMBcsIdjRIJ7I6dR94VRdoszItHLQVR/hfSfyuMdzvw1kWo4W9mDL7GGnt9LB/t1BNCL+NCJEt5kgC3tvjvbW8QnF/D1qm1GoD01E0mTdo6Sq/yJkcjmoO4+h3xVWDbTFVw9Wl41tG2GkZMEJMEJMEJMEJMEJMEJMEJMEJMEItz3PaekjMk7hR0HVvRRzOFZgo1laNB6zZUExVb2hralQ2oZfTsbIzjXNJ+BB19sSzMwuNBPQFChROU99vYev+4LBk0NOOKUjiv/AMRWfayOefdjB2J57m/pgFMb/OdbEu/dJuOS6AfOXVtarU0lTpnqlRNamV+HG466VTy52Ix0N3MwkxSZay0yQuttN/eFZdKvBmemamVxDrXhQW0sQSLsfENiOlsANxdYVh+YO0uQSQSTeCZDn000lLwp5JXdddRG6gKiEcxYA31bCxN98cQ66esbEYVKauHUWHhtuT1/gheXdopo614Z2Jp5ZWSCQ7aXW10JAHO/dv5YYOwazbRKmGRqIemO+BqPlGWU061VNFJUxxSvIgYlohyPLz6euHUE7iRq1ewqkUWIAMBr44KWaGGJqiF576RCdSjTbnG1xbfmMI5ANryiGpXpNVazW3v/ALi7O+zCsTxYVkI73Gpfs5l9TFchvcHpywrUra79eMtRxpC5abWHJtR76T3Ls+rqVSyt+8aZTZiLrNF+JCL/AJ45mZd9Y70aFdgoGRvcHy/3Nx2f7Q09ZHrgkDAc1+ZfcdMWVgwuJ5tfD1KLZXEa4aRkwQkwQkwQkwQkwQkwQmV7X9rfh2Wnp041ZJ4IxyUfefyA8v7c8Td7aDebMNhe077myjjz6CZWhytuI080iT1I2kqJf8mnt8qLydhy5gA3v5YkF1u02PXyAU6YIHBRufM/tHOa0z08PGhV55iy65LhpSm9+Hfuj0A23OKE8RMtBg9Q03Nhy2F+sGyDNGadElpJ4uIWaKSaXiHUANQsRdLr6+eFRyWAIla9HIhKODbcAZfjeXdnMtkjiq6RoyIQz8FmNlKSDl52Unna2BVGUrExFYM9OqPFpcQfKpxFEkD1iS8NNBSnhLncEd5gW5XvyHLHQ3dsY1Qh6hZEykm+p0+IHzltPSQotOI4Kw/Di0bhNLaTzVrkXU+RFsGVYh7RSwcqc3l+8+qimheCWCWCr0SM0hLx6irMb3XQSdjuMDAHedpmqKgdCL+3ve0Y5bm1JGkcIl0aVCqJQYybC3JgN8OGFpGpSqFyxF/I3+V4HXwvHmCVTo7wiAohRS5Vi1zdVuTcdQPPCkXMrSBeh2YsGvcg2HxNhA80E2iaZVK1dTeOnF7NHHGCbkjkebn3Ue6tfhKUMhIQ6KNTyuZ7Q1qVNPRSsH+KmWwkhsrrp8THoUBtcG4uRscdFmN5x6ZpMyDRRwOo1+sAzLKWWZJVdIKm9o6qLaKc/clXlGxO1rkH9MTC214y9OsDTysCy8VO48j+01PZPtaZ3amqU4NXH4kJ2cfeT09MVR7nKd5jxOFyDtKeqHjy6GavFZikwQkwQkwQkwQmZ7Z9pGpgkMC8Srm2iTnbzdvQfr9DidR8u2814XDipd3NlG5+kyuT5YIlkYyM2o2qKkXLzPe3Ch62B2LDc8hyuJohALcZqr1u0bIBYcF5dTHObUMclAymn4YRNSwkDbh7gd0kb2tt54qQrLbhMlOq617htTpf94vyTKKqnZXimRaR7s0UhLiFLXGl9Qvcc+QHrzxJFcbHSacVWo1RlKkuOI0v5j95YK2KFOLF4fCKqpdmFm6RAktJew8Ngdtzhw1jznMjOxDDrYfW23tEOZZ4C4SWKVlvcz1UTiIeq06i3sWN/XEVcltppTDKKdwwuD4QQT77/CNaKmlnN0ruNT2sVpSICh89IuT7XHseWHAkmqon6O9/l3vmJ8VOU06OI5DxCqHXxmkGoqASwcubAg789Jt0O3QLf7iio7i+UDqAPlpCo+zlI2oQGSKTT4RI4Mek2J0qwu19t2sfbn2w/hif1NRfEAR5AgwOZZ42CCrcKosyzWqXc+saL3fq30GFYHh95VKlLcrqeA7o9/2nxQVUqOVFLUxLz41NC6IfPVTuLf03JwoY8o74dAniU34XB/8AK8dUOZx3+JlCPpUoamIGwFxcSxkkx7jzI8yMV319JlemxHZqetuHoeMULTNltOxhvPPUuUpyASkasSVF+QAvq9fYYSxQWXeaM64yqM/dUWvfc26aT7oKI009Pl6BZRLG8lXru2u9hceRvf3vvjv6so24zlR1q06mIbu62W38E+8+ycErG0ltLWpqq/ehfpFK17kE2sx9jvYnjp/udoVyBmI38S8D1HD2HDeaTsV2jaoV4KgBKuA6ZU5X8mX0Pp/1GKI19DvMmLwwp2enqh2+xmnxSY5MEJMEIBnmapSwSTyeFBe3UnoB6k7YVmCi5laFFq1QU13M512fopppHlkJFVUqHlYc4IG8KL1Dvaw8gCem8V/u3v8ACeniKqqgVfCug/yPEnp7y2uKVEq0veop4Dejue46gWBAGxvuLcwD6kY65v0+sVA1JRV8at4uY/YfGE5TPIYr1CtAsLtxyWvx5N1IXzUnfYc9IHnhhqO9pErhRU/KIN7W/wAR1geeZpoCIacvIAODRILrGPlecLsTtsnIevMI7nYfzzjYfDqb96w4ueP/AG35ecU5bDnTTGc06mU7B5lHcB6INXdHsN8IO1vtNlRsAECq+nTj56/CaOSuzOIXqaqhg9CrMT7AMLnFF7SY+zw5/wCJGP8APWGGd1ikqHYMUQlXamEW9ua6mLGwubdfrh/CNTMxsxyoN+t5n/3zTxSIsk6MC7gnVqsvETTqNzsY97nndsSNQX3noHDVspyIdAOmtvoZDnEIaZ4KmPUshKnUP8qOMbH713CoOtvrhgwvvE7B7Krodfnf7TWZ8QLPxCqkffkCC3m8ZIH5Yc68ZgosbZePoT8YgkpJJBqQVEi+dLXa/wBHAwnD7azX2mU5dv8AuUCJXMNPPxmqa+nmIsWmh1ggdGK2DAe+JaDUkzaud6eQKrjodfTSN+zmfo7MKXQXXeSnW4SUffgvbQ3UpyJ8ueHR1J0Npkr4NlQFxYcDy6N/NoXLl8TSy5g1aUgdAndGgqq81LHcG4PdAB6YYIL5s0RKzCmuFSlc736+3KKcpzhXaUQ0yjL1S8quO/Kr3BlAO7ABd+tut8cRr77CUq4ZUQFn7/DkLcD5y7OqaaGVJ4m1VFOutG5/FU21wx6slwCeoIPUW44K6jf6RsO61FNJtFbf/FvsT8p0bJM0jqoEniN0cXHp5g+oO2LqwYXE8qvRajUKNuIdhpKTBCc07cVq1NXwG71PRqJZlH+8kbZI/cna3qcQc5myz1sIvZUe02ZjYHkOJhho5GQ0wlkSqe0000QBVHPhVrm9ttIAvsu/PHctx3ZEOobtGAK7AE6+kCpcsapeWnzCEtNs4qE2XQOWk7GM3vt6k44FJNnEo9RaKh6JsD+k73lXabtIkKJMLW8NIlr2A2M7C+4A8A297nbjuBvGwuEerdB0LH5D53gGSdq52DRZfRtISbyTStuzHmz2sLnyubC1sIlUnRR6zXXwAQ3xFS3IDl6w/MVnRNWZ5gIVYbQ040lvqO8fp+eHOa3ePpM1Ls2a2HpXI4n7bT3KkVU40UQooCQBNINdRNfkEBvpJ6X1E+WAWtm4RagZmyMc5HAaAfIx7mWUl4lZCUmjU2WQhydVjZ9QazG3Mcr9RhypAmSlWAezC9yBy9ogpkmbgEMwWUAkhItrncreGxAFmu1rj2wg85vZqSFu7t1Px1nx/iSgNyrNII1VhEQtxzY8EEEHaw2Pnjmt951BTXQrwvufhrNWKdKWnsZmjGq5kAFgx6kAaQl+Y29+uLkhRczy1LVKnh15TNZ5ohbVXUoAOwrKS6m/m6jvL+bDEmP9034e7/8At215Gx+8Io4at01UGYJUxj/dzgMR6Fhv+Yxxcx1U3nH7BTavSKnmCb/OI80zMxMGrcs4TA92opzYqfvDa30J3wrM36lmulhxUGWjVzX4GG5VnUFXFMzAMhFqtLadS8hUIN7MB4gPK99hdlZXGUSFbDPh2W+9+6foY2r83jplVaqNZ6hYysXBUs0kRG5ItZAbC9iR16jDM2QazPToNXuUNhxvznxC1XIg4iRpN/tFIqNcBVADRE26qVF/J/4ccUs4vGIpK/dJI8LX+BHx9pT2Sr1pq3hqSKSuXiwg/JJ8yAdD0I9BjiNZuhlMTT7ajn/Umh6jgfhOk40TyILmdasMUkreFFLH6DHCbC8elTNRwg3M5v2QpGdoy/jkJrJ/diRCv0GpvoMRpjifOenjGBDKOAyj5k+8Lj7MysTVQVJjq3LamVtcTgE2UjlYAAC2432x00m3WL/WIPy6iXThzELzKdzCkVSyq5RpKhl2VI08QH4vAD172Om9rHeQpU0Dlqe2wv1+0SVsFCpFXmJBmcApTmx4afKgQbkgWuTte/LEzlXVptptXqD+nw+19T14mLm7cVlUwp8tpxGo62BKjzO2hB+eFFVn7tMS5/DaNAdpiGvCYMop6F1epvW5hKQUj8W/Q732/jby2GOhAvi3iPXbFrlp92mOP8vHlS8kDJLNpnzCa6wRDwRX8WnqFHNnO55bYcGxuN+UxZRVBRdEG5P7fCMqIiLXGzF1jX7d7bySSW2FvIdP4lA5YfSQe7C404DoBMrUxcFnjPDOjVp2NyqmwFlha7dAAbm18TbSbwKbC5XkDrxMJywAzrqaMRxHW9rjwrqG5jTbkbi9ipGBdZOuFFMlVIuLR3X1ZRpZiurgkpUIBfXCblWt1Kgn374xQ734TOiXsu19QesXVFe2XhXH2+WyWsRuYA3ID70Z6Dpy9MSJCafpmhaX9WxUd2oNfPrx18oLmfYmGcLVZbKIXO4KEhG+oN1P6eYwNRD94aGUpfiFSj+ViFzL8Ynp+3lfRPwa6Lie/ca3mrAFW/L6jEzVdTZ5rP4Xh8QvaYdrdI8o6/L5/wDEUQRKtRcRkBDIOqEcjqG1xfexxYFD4JiqUsTRulTVD8OsLCs9PLT057xiBp3tuIJSAyr6puLfhx0Xy2TXlInSstWoNib9TIFoaB4XV5pmcNFCiMZQoW3E0L05C/ttjmi2yxya2LVgwA1uTtvtf4xfntPqSZYjuoWvpWHveUD62P8AMcK+g085XDP3hfbwN8h8jOj5RXrPBFMvhkQMPqMaAbzyaiZHK8pmv2nMXp46VTZqmZI/pe7foMTq7W5zZgAA7VD+kE+0VVTkQTOkMkyy1GgpGLkww922+1iFP9RGODUeekcavYmxUX9Tr9YtyHhzVEkMUslLE8mv4QRFHayrqJY+FTbkv574RNTb1mnEM6Ug7rmNrXvtvF37RM3HBdh4qqQj/wBGnNh9Gck4Wsxy34mV/DKA7Qa6KLnzO/ynmV/s1DzWnlIVY45HHzMXvffoAQQTucKKHFo9f8ay07KutyLw/Ne1UcGmhymJWkY21ILgH0++38R2GHeoF7qSNLAvVJrYw90awukpIcop2qqluLVy8yTuzc9CX6ebf/Qx0L2QzNvJNWfH1BTpd1Bz+c9y53poZc1rQGqJEGhOiKfAi+rdfT64EOUdqd5yoO2K4Wj4Rv1539IZLG0NPRxSG81RUo0h82vxH+ndC+1sO2ijrrJrlq1WYeFQQPK1hK832qHPlID+W/8AqwlTxSuHIdAPOe5NTCSXQeTRSIf5go/1YdB3yYmI0pZr7ESiHOOGlDXMe5JGKep62Pys34WDA/iOFDWsTttHNC71KA3BzCfVJKtBUtQT2NJUXaDV4Vv4oz6XO3lt54B+W2Q7GI6nEURWp+Nd/LgYgr4ajJZ+JB9rRyt4S21/usd9LeTdfpiTBqTd3ab0aj+J0wlQWqD+e3ObqjqqLNafwiRR4kbZoyf1B9RzxpUrVWeTUp4nBVNNCeM5/wBoewccFNUyxFpCsiqgtuouNXLxG5tf0xleiFns4b8UarURH001l/YDOL06lvFSShveGc6XB9jZvoMNQc5bfzWS/EsOO15Bh8RrNJHkM61FJqWNKei4mmXWPtA+wGnaxAAv64oU1FjtMIxCdlUuCWe3pvf3vItTDppnjlWf4abgTOosGFRs1hc7aiDzPLHWKXuReKKbhWV7jML+0afs1YpHUUjc6adkH4TuuO0TpblF/ERmZao/UL/SC9sqlRmFNf8A4eCec/kAP7HBUPe9DGwqXw7j+5lHzlNNFUcKmpIZhC4p1ldymtmueSgkdbknfmMdZb6CIHXWo4za200+8+4qyogSpFUUlenh4kcoGklX1DSw+U3X6j2wguoPSDrTq27G4B3Biv4eOMPxSt4lpqVC3mSGk036nUL+2OtbMT6TT2jVNBpfM3w0+Un7SaaWeGMRXDmdqcqpI1K56+l1U/ngrAkDWN+HMqOe0F+6Dflpr84bk1BR5ZHUyt3dD6WfmbWUqqfivy6n2wIFp6zPWrV8ayoNQYf2UlFXD8VLGpeQkKGAbQgJsouPqT1OGpntdTJY0Nh37Ia2/lzEef5ZqzCni+0NLF9s0aoWVXPhG24Btex5b+eEIzP0mvD1QuHqVD4zpeMc5pamorKSaOFuFT62tIwjLM4tt4jyA5jHXUlh0kcO9KlQdGbVrW9JfXZDUzSM5eGK/wAulpLbKOd1HTy6+mGemWN4tHGUqICkEy2jyOqikEizQsQCNJiYbNpvuHNvD5YBTK63i1MTSqLkCHXr+0VfuKdKSppJYtaSu7xtCQ2jWdVipsdm5EX54QLZCG1mj+opmqldTawAPXr+0o7KN8aIaetiOqlQkrIpGtr6VO43AXy6n0GCmcy5WEbFg4Zy9FvFy4R9m+TU4aJREqrM/DkRRZXUqx3A2uCLg8x9cUI4TFTxFU3Zjc8JhD2NrKOtPwj8o2kib74Ui8bDkTuB64ymkytoZ7Yx1Cvh7Vl4gG3XjNZS1zvBEb7vTpKbcg8kwIP6t+WNF7ieW1FA+o2a3PS08r6KmkqLxJp46tDIwFlkEqMUYDrYod+t8FrvpFpVGNKzm+W1vfX5wH935fUCCprZQC8KHhM5Vbp3Wa3U3sPTCsqnVpUVqyZqdBeJ16cJ8GqpZY6+CjMJjWnWRTGhUhoybBj83mD03xy9lIWVyVO1pNWJ3tqb6Rt2Vm//AK1Tbwz00U31/wCycMnj8xI4izYRf8SR9Yu7YuTW1x/8PL7D+Y4Sqe8fKVwvdpUrfqcfAxh2lpFleONqWpcxopSaBgpW4sy3LKegJ5j2xV1v7TPh3yFmDDUnQi8Ay+WllophBxTqlSOVpTqZiWUbtc3ABtsbb4VGBpkSlRalOuvaWB3sNOfCY3O8vaszapiWUI3EYxlrkahbbn3b25+mM7KWqET2KVVcPgkYi9xabHK80Y1TRVEZjeK9S17aRaPSbH5hquwPrjQrXOs8ipRATtKZ8RC26Xmc7U0U9dXxUyE3McbSfdViO8xHmAbfpiNUGo9hPQwTU8LhjVYbXAnRuyFOsdJEqXK27t/Ik2/S2NVMWGnCeHjXL12Y8ZdkT6+NJ96VgPaOyD9Qx+uOpqYlc5CttraxhUAlGt4tLWt522/XHSTbSTpBS659tJm6aWtlolIjljqotDESEDilfEO6x7rbje255Yn3iJqApU6p2Km48rwfN/j4qWExcR6gMzykd8AMCWWxPetcaFHVcBzgS1L+neqwfwkWHSa6GMhVBJY2F2IAJ9TbqcVG1jPMIF9/IQDMGtUUzeZkj/qUN/oxwkLLJmKODuLGK/2h1rwUgnitrilRhflztY+hBIxKubDMJp/D6QrVez5g+kmW9oI6gLVp4Y6dmZSd1YsuoE+gXnjnaAjNyEHwjU2NE7lhrFr5YRVVTSnXTBohFDy1ubsq/hDPe3r5Lv0g9oTwle1vSRR4je7fzytvBa/tNEcwansdYng0ONwTGSGHpsx3+m3VWqjPKpgX7EVeFjHmUZRTSovGRHMM1QkYexAHFN9jz5Dfpv54cqpHematWrUj+XfVVJtztB46qllq5Y6chtFNIj8MARpf1A7zG3ntpPPCi2YgSmSsmHDVDuw33+8XdkZT8fQkf7zL1v8Ay8sA8Y8o1ZbYZxyb6T3tWD8bmK/ey+4+n/5hX/5D5R8OfyqJ5P8AMiGdrYqyo4UMCH4dkDTMrBWYH5ATsNufvhiGJEjhuwpMz1Nxe3GW1CmOjZTAKeOGSMqusNdQyksSMGyxEJqYgMTcm/1g6RRoalQlpZaiUmQC5XhaGRj1KjUuw6XOGsNfOMxZgpJ/SunncQLtTWLVUwnjI1iMyIRuGCEcaF7bEDY26i/lvOrtp5y+GTs62R9r2Prsen0lVDkbU8UdVIS1ZO5YsflLo2lR9SCfb0wKtgDxna+IFaoaSDuKCPjqZ0GkgEaIg5IoX+m2NHSeOzZnJmayrMjT5ZBUGMspCvLY2KrISWe1jqte9sTQ2QTbWoipimpdTaA1Paao00TFhHHUcQuUW5AUroAuDzBva2+FLtZbSgw9D8wMdV0384Ur14q5yeIYDxFjFri+hChG2w1agG3udvLDAvmnLYcUkHHS/leexU9Yz0JaWdAYC1RYLYMgXY3U2LXYEdbbY4c0QNRVXAAvcASvLu09Toq5JYTeMJJHGRoOiTXzPe3AW52vudsGY21jvhKRZUVt9Cd9Yzzact8C5ABadDYG470b8m6i3XFDqJnprlzjpaedv4NWX1A/g1f0kHCVhdDH/D3yYlCNOEzcNIlLlKylLGSnMcukbniX0E+ekm1/4vTE1AFMTcznEY4qDx+Wmka5ZTz1E8k4Ijp2I4DHxX0hWkVCOZUWVjyFzY3w6gmZarJSphB4huPXnMhmOXImcUqRRlYuIqq3PiMh75v1Oo7nGd174tPVw9a+CqFjry5crcpsYezEFbF/iASqVVQwANr6pCNyN9rYuUzrPNfF1KLApxVPgITlNC9Ej04jBpxG7pKBYiw3WQdW32a+4HS27KMokarrXIqX1uNPtFPY+K9dSC1uHlyf+62FUfmekvWb/pmPN/pDO18IGaU1ztU08sG/oL/6hjr6OOukXDN/0zH+0qfnHHZmoL0sDHnwwD7rsf1GKK2x9Jgr0hTdlB3l+d0hmp5oh88bAe9tv1wEXE7QfJUDX2nOs27TNT1cEhH2U5jqGbqNScNwPawJ9hjK1TK+u09qhgRXoOD4l0t5aiOO11Erq5j7h2msnhqIhYOR5OqmxtzBHntR9Rf+WmXCsVuH1O3UNwv5nbyjCqlSSdGd1Ecc0k5ZiAqqiiNNzsAWJI9jhrgyKZgCANbZffU/KNoc9pplcQTxyMEOysCeXlzxTtE5zOcNWTvOpGsuyCECkgSwK8FBb3QYALJacrVGasWG5O/KIZO2oEc7Qw/7PBrdGbToYMVEZAG2wJuPTE+00AHCamwbXUsfF8estl7RTfGGmURiMhVSRgTZpELJcg73IIC7cueO9oc06cIBR7S+tzp0G8rp+0c8dMaqpMRRZyj8NGGlFLKzczc6tJ9sGYjeBwqZ+yQ7i9zprC5qzjmmp6qkB48ZkILAqhWx072JYAg7YMwOklkFMNURvCbdYXnMa6qQbBVmB8gqpG/5AYdu6JOmfEekEqu01DOkkImUh1KarHR3tvHbT+uOF1KESlPC16Thiu1jbj1iA5kj0kwZAeFFBTul7XkDkFLnbe3P1viYIKW5TSKTrVUjiSfTnGRzXvizmape66okLxUynnpsLMbbX5sbchjua2sl2OUE20GuuhMKqaiANSqgPDg4sp1CxAhW2999y256nHTwMVM3fzHxWHxjPspTslJCG8RQM34n7x/U4dAcgEz4k3qsOF7D0nna6YpRVBHMxlR7t3R/fHKnhtGwihcQvmD7RT2WhBzWrI8MEEUA/uf7YmnjM14k2wqf5En6S/8AajTkU0dSgvJTSrIPa9m+mO1h3bjhF/DWBqGk2zgr7y3IpQJJ418JYTp+CYX/APkGwyaaesz4hSUDHfUH0/aNZ6tY9JdlTUwVdRtck2AHrfDlxIlCTtOcds+zwltEDoMM4sx6Q1J5/wAkgI/LGWombWezgsStPvEbg/8A2G8fxZRCifDuXjaFTIhQnSyi4LqjXHWzqOV/IjFSgC+Ux9uzNnXXNpY8+H7TKDJWhWyzLLTwkSmQjVdWFoXK3OpE75IvzBxErYz0v6jtLG1mIy2+B/aFJVTOsfHrKaVlkV4hAoaVyt+4trWDXsSenpfDKWOmYSZRBcpTI4G+w49Z0jKoHSGNG3ZEVTblcAA29MaVNhPErZWObhKJ1pYnkeTgo0tuIXZQX03Avfna/wCuOd3eMrO9rbC8pl7RUKk3qKcH8S9OX5YM6xxg6xAOUkH6z6TtBQOLCop2B6F1sfzxzOpg2GxCMCUsIQmXQSSrUhVeQCwkBvtv5bX3Iv6nB3bxe1qANTOg5RN29y1p4VXU6p3hIUXUwVtO4UbnkRtc97kd8LVUGX/Dqwpu2YD1mP8AjJJ3RYavipo0fCwwssdtNu+5OlVHMsRyBsMQvfYz08gpnOyWN75jx8uvKENkCGnIMhlR5V4IchEcxqA0sh6rYex28xhhT01k/wCp7+1rA3478B58Yd2k7bfCR6I5Flmde5w10wxjzH3j0FieR5Y69XItomE/DzXe5BAB1vueMWdlY5ZqVFlbU1URAu24giJaVj5libX9sLSuy6zRjMlOscv6dfU6TqwH0HTGsbT5654xB2ocM9PCfC0nGk9I6fvE/wBWkYm81YUHKzcdh5naUfswRngmqmvepmaT+XkuFojS54zR+JECotNdlAE1eY0izRPE3hdSp+otipFxaYEcowYbicz7MVbRrHr/AMyjkNLN/wAtyNDfRgPoWxCmSNW4T1cYivfLs4zDzGn3lGcdngkrF1YtqZviqltcccZBsAC19QJAHLkD6Y4VsY1Kv3e43TKN7+ulvWPsxkgqIBPG6zpGhjmK7lonA4l/IiwkHsfPFDqukx0hUpvkcW4j0299oozHMeI1JRyFXqUl1BmW6SKiko1zewkBG4vYg87bzY3ISaqVPIlSuPDsel9/aUz0FRCLxxTLUFFYuhViZA32lhc3WQG+4sCo2wMMuk6ro475GW+2ux+0vihqVdyhl+Uho6JY2cE99SxvYgdeRuMd7xG8XNRJGa3LUk266TN5pkWayl2nmaKK5P21QAApNgWCm3pfEytQneehSxOCogdmO8OV/rNlBRJArBYqdDFGGdo4OITcbd9iguefI4qFsLTyqtftmzEm5J3/AG10ieLJooQUi1MC2o8QLqDHUGXYW2KcsTWmNZrrYl3a76acPhvCKHLoQy1RdlcsIFVVRlOq5JKsNwLg+2OhdZytUqZOyFrWzcbyrtF2ZkmJWl4CzxNcvGjQMw6ja6tuRcgixttvgenfwwweMSlY1L5Tw0IvLOxNDU6S1dUycM69MJkLahH42duekcrA2N8dpqw8RnMbVpZgtBBfTvDrtbXf0g3ZuaGohvK7JGg1uZm0xorM2lYo/C3I943A6X5DlNxGxS1KTC3iOlhued/2nlXnC11SZY1bhU4VYHcARlmYa9ZcEAMAALd7HM3aHSdFE4ekFqgXbUjj6fy0tzjs4s0RgZ1NQ1W/BKLYIp0mWwvfQNyd+enqbYZ6YYTmGxZpuKi7Bdb8dfntH+TqiRvUqVWNY+BSayANI5MT5yPb3AHnii2AvwMw12zPkPiOrHry8gILlVRXLMitojLsGanYmSR1Js8rODZAOYAFuQwozg2JlKyUGQlTcW0PDyF9ekC7V1byCUx7yVLikpxf5UP2rel22/lGOVGvt5S+EphLZ/0jMfP9PwnScrolhhjiXwooUfQYuBYWnkVHLsWPGFY7EnPO29ItNVLVMt6WpX4eqHlfZWP9r4z1Vsb8OM9XBs1Wn2QPeGqy8xtPGIpVEstJKpljNhxQAdD77d7xWO2pSL4YnMLiRUhGJvYMNDy1/nvKqfOGSpaWeIxK6aI4hpdysRLO7hTYBQbAC5sTgVipsZ2rQBpBVa9jmJ89gPaAZ9kPfhEWkMjB6N790kbmnf0PND5XHTdalLlL0MVdWV9jow+v3n3UZtBUvJMRLCwhaCzwklJCTzZVNrDbYg4O0VtZxKFSjamBcXBvfhKBmEA4dpYYwSwMeo2jBeJ7r3e9bQdrDxemO5gNICnU17t9Z5C8acRo5me9yoEEkgU8XidBupHy9DfHMwvvHyVCQWFgOo5W95YpVYuJHBMYGgWPiOY4xpC7NfvOB15WvbHTfeLdn7ruL3Jtrpf4RTkvaUVRa0QjEYUjvly1yxJYkDe5398SpuDeacThGoAZmvf+fCDzdo0jmSmenSUXGlzJp0mQpvyIFio73TfHTU1tHXAl07RWOnxtNBWVU6QtWRq68RiqxnS7OZSfCQBZNRDDmWsDsBYvqBczEiU3bsDwF7jQDzvxjuhy6LiWm3dYlBhvdIkQG3E6G5uTfYnkNr4cDi0zNUbL3eJOvEkxVmsLylp1h1F49UZaLVoRXRUt3TpupdrWv3uW2F/yl6DWHZ5rAfM8ILnkoVWE0xBkSEpABdy++pVRW7p3Fjtud7jCMRbWUw4bMMg2vdukJyvJ3Z5Y5GPFlu1U4O0MbHUIEb7zXJJHTf7uHVP7olSstgQNB4evU9I0qqWWq0S0sohSEAwXTuu24JIPyabBWXzJw5BbaQp1FpLkqC5bfmPLrfe8sqMwqWp40dEhrJiyIAdWhR45OmyizW8yowG9rneKtOn2pyaoPnwHrFvYejSoqjUoCKWlT4elHRreNx7+fW/pidIXN+A2mnGflUgh8Td5voJ0TGieVJghBM1y+OoheGQXR1Kn69R6jnjhFxaPTqNTYMu4nNcnlnp5jTyd6qpVtH0+Jp/urf5lsCt+tx5nGdWKHLx+k9jEJTrJ2g0Rt/8AFuflG8WTrJLDUxSxilV3mA02a8os6k3sFLbm+4Nxh+z/AFDaZBiWRWpMO8Qo9jpK8pr45zJT6Gkoy3Dik0gAMAbqunfStu6/Q/THAb6cIVqbU0zX741I6ffmJ5XU89NKJOJok2VZ28E46R1IHhcchJ19OR6wCn+fGMjrWUJa4/t4jmV6HiLTNftK7VzXp41WSnmjYyOG5gjZdLcmU3bcc9r4jWc3Fp6P4VhKZLsWuDp/Bwmr+KrZYkkCgyhbxTQOGSQHo8bFTY9QCbHli65it55ZWjTcrwOliNR6wKkr541cz0xgMbFohcMjI9jJEW5C5F11WF9Pkbqpa3elXp0r2Vs2w9RsZl8mpIkrqqOJ14bxcSHcAEGzBbk+pFue2I0socielialRsMjODobH+dZ7T09P+9pme0yQ7IgsTK9rKB08yTyFrnCgfmTrNU/okC6E8eQ11mur80qpWiWmjWd01M8oNokkIIVUJ8em55dQN+eNLs36Z5NKnRQHtWsD0ufWDZ/lGYywfDU8SRxvvK8kt5JSeZYhbD1G/lsMcc1MukrhqmFp1BUc5uWlrTyB6YxqrJJNUNdRDHUvIG07Fr3siXvuf1wX003iujmprYLvmtY6/EwXI8i0TyfDCP4pz9pKgvFSX+SO/jkt7W5m2wPFXW43la+KzpZr5Rw4sRz5eseUz07f4KFl4OsrKxe7yOLM4ItdgRszEjnthwVtYbTIy1P+c6HccgNtPoPWW0dIaFnZZV/d+jWA3eMbfdjN91a9wPoMATKN4VXGIUAjv7X+p6xJms1RPJwEGmrq1s29/habyPLvNe5t7eWJuCxAE2UVpovaN4U/wDJunTSdGyvL46eJIYhZEFgP+p9TzxoAsLCeRUqNUcu25heOxJMEJMEJnO2fZgViKyNw6mI6oZRzU+R9DhHTMOs1YXE9ibEXU7iZLIs2kMksTxWnFxU0vST/wA2EciSPEnzbH3kra5Wm2vQVVV1a44Ny6N9+EZ5nHGY6QRycOhBYyFGKiyr3FYixVdV736gA88OQAOkzIzXctq/C+vPX5Qak7SwpHI7KzUjTLHDq31KQA7DV4owbb+v0woYcdpU4ViyhWAexJtz4AdTDMx7PqUMcYjniXY08reC/LhybtGbb2II9sMyh9tpOniShzNoTrmGnuOPvE2XwGlvFDLpRzcUtWTEQevBnU2J9r4moKm011qnbEF115rr7qPqZM4z6phHegr0HWzRyR/16GNvUgHHWc8jOUsLSa5DLp6H2vMx2YWmFUyGtRTIGLssaaLg7BWdbEm53CqMRQLmveb8XUqmgGCadD8wN4vz0U0kshSqBeM2XVGoSVRyCmMAX6EEWPnhWHeuJbDu9OmoZdDxvqJrsjzesmVdVLVybdHWCL6WQG3pc/XF1LcvpPPr4bDIbioCPIMf/wBfGG1lRLP9jJOFUC3wtDeRyN7CSXkg6cgPXDMS2hPtrMyBEu4XXm2nqFPGG0uVpTxWl4dFTEgcNGvJITsOJLsf5VHnvjoUWttFqVmquALueewHpr73n1mUsw/w9PCkcUJKvFxuDdWA4bBwNlvqFhvcc8KbgWURaSo3eqNcnY2zbcCL7+s+EjMh+MkYUjR6opmjfWssYtbS1tzq2va9789sAHGOWspor3uI4WPUawbNczWHhfZd8bUVEBvfkJZR0t0U8t778uVHvrz4RqFDNmu1v7m4eQ5+YM0/Y3s0aVWlmbiVc3elk/0j0GK00yjXeZcXiu2IVRZV0AmlxSY5MEJMEJMEJMEJmu2HZJKwLIrGKpj3jlXmPQ+Y/tidSnm85swuLNE2Iup3ExlHnk8E5iqAKeqPMtfg1NttRI8DdNYvfa4NrCQcobN+03vhkqrmpap08S/t0v5R5mUEdWs8bBo6mWHQsUhHdtveM8mUm12W/IcsOyhhpMdJ+zZW3UHhv6w3ssLLIrnVUqyidwtgX07BT1Ciw25fXD0u6LSWKsWFvDbQdL8YroO08brVipCmKMhowVB4kb6tPd3BPdPLpbCZxc3lqmEdcho8dGudjLUio0igkBmpOOQsapIRYtuBpuyD3tg7u5NoAVmZ1ADZdzbl13lmYwrESsldyFzxYI3sDyLEAWB9cBHX4TlKpmAJQ+jESxItLcI12lydIEcEad4i9r2axtvbBpxP0nDUBQsqG3Viek+Y6KjkklilkkneFQZEmdiLEXvoFkI9QMHdJ3gTXCqRYBtiANPXee0tXUTUeumjigR4S8Ok3IPy6k0hdx5E2OO3NtJxqaitkdibWBv97xVTRmsPFaO9PXxBHCsXaJ47lXJsAvNhYcjbzwi2fUzS7Lh7IDYoTbhcfwQ9EMZEdQ61k/C4QijjsWS4OqW5IF9tzYDfnfFLEDWZ2XOO6Move/2iuvzlzMscarVVq+CKP/JpvUnkzDlqNrcgFubyLkmy6ma1w6lSznKnM+JvLjNX2T7KinLTztxquTxyHp/CnkByv1xSnTC6neYsViu1siaINh9+ZmmxWY5MEJMEJMEJMEJMEJMEIBnWTQVUZjnjDr68x7HmMcZQRYylKs9I3Q2nP8w7L11INEIFdScxDLs8dvuN09x+WM5puvh1E9VcVRxBu/cbmNj5yvK+1kb3i4uk20tT1t1bfoswG/8AOL46KoOlpytgmUBiLjmut/T7Q7MaKmkjcyRSU5eEQ8ULxFWMdFZSRY8r7bYewGu0glSopFmDak22N/KfOb0K1scnBqYnkAApljkAC6Sp7w3JJZQSRbkB0xxrMt73jUqj4dxnQgG+a45wjO8oqpJONDHJDPpQB0kBRupWZDsVU3sRfY4COUnRr0wtjqtzodPa0Ilymc1fFhV4SZQZCJNUciDmWjtcORsPpvhsriL/AFNNqZpk3AGg5E9YBmWVKrrUyVMdPUCRidTqy8NtihXuk3ULz6jC5CdTLUqrFTTRCRawtzluWLDFb4UVNRGhJjTwxR3BvaRwNtzbc2udsdAtpJ1gXv2tg2l+Z9ItzPtLFCvDaaOJRsKeiGpz6GUgBb+gv64R6uXSaqODZ9VW/wDk2lvTW89yzKK6tTQkf7upGN25mWX1ZjYk+/644ELbaCdarRw7Zie0b4Cb/Ichp6OMRwIFHU9WPmx64uqhRpPKrV3qtmcxnhpKTBCTBCTBCTBCTBCTBCTBCTBCTBCLs3yOmqQBPEkluVxuPY88cKg7ytKvUpG6G0yE37NOGS1DWTUxJvp8S/kCP1viH9OAbqbT0D+KGooWsgbrsYDW9ns2G0iUdYPN0AP9hgK1I618GTdcynp+8CNDWKbfuaLbrHMVH0s2FJqbZZovh2FzXPt+08ajrW2/c0f88xI/LXjln/tjGpQ/+QfYfaG0WQ5tvwoKGl/CgJ/Oxw+WoeQmVquEv32ZoYf2d1FRvX18ko+5GNKjz57H+kY52BPiMF/E6dEnsKQF+d/vNRkXZSjpN4YVDWtrO7f1HfFlpquwnn1sXWreNo7w8zyYISYISYISYISYIT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 descr="https://encrypted-tbn1.gstatic.com/images?q=tbn:ANd9GcSWd2aRwADWjqUM1h7i0nNXzoU5QoJmpVm9cKC_jJmIGfvTk-i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6355080"/>
            <a:ext cx="1800225" cy="457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NEU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19800" y="6355080"/>
            <a:ext cx="2133600" cy="476250"/>
          </a:xfrm>
          <a:ln/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D2731EA3-8308-450C-AC07-A1F03A28C897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" y="6355080"/>
            <a:ext cx="23622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82000" y="6355080"/>
            <a:ext cx="5334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5A4FFC-2924-4420-9AA8-9D2F553E05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291072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0" name="AutoShape 2" descr="data:image/jpeg;base64,/9j/4AAQSkZJRgABAQAAAQABAAD/2wCEAAkGBxITEhUTExQWFhQXGB8aGRgYFyAdIBseGiEeJCAgHR4fHyghICImISIfITEiJSkrLi4uICAzODMsOCgtLisBCgoKDg0OGxAQGzcmICY0LC00LDQ0NCw0NDQvNCwsLTQtNCwvLCw4Ly0sLCwsLCwvLDQsLCwsLCwsLCwsLCwsLP/AABEIAKAAoAMBEQACEQEDEQH/xAAbAAACAwEBAQAAAAAAAAAAAAAEBQADBgcBAv/EAEQQAAIBAgQDBgMFBgMGBwEAAAECAwQRAAUSIRMxQQYiMlFhcRRCgSNScpGhBxVigpKxJDPCNENEc8HwU2ODorLh8SX/xAAaAQADAQEBAQAAAAAAAAAAAAAAAgMEAQUG/8QAOxEAAgECBAMGBAUEAQMFAAAAAQIAAxEEEiExQVFhEyIycYGRobHB0QUjQuHwFFJi8TMkcqIVNFSSsv/aAAwDAQACEQMRAD8A7jghJghJghJghJghJghFmcZ/S0ovPMiX5Anc+w54VmC7ytOhUqmyC8zQ7ftN/sVFPP5M32aH+Yg/2xM1eQvNv/p4QA1nC9Nz8IHXdosz+d6GkH8cms/9/THMz76CMtDC7DM3lYfOCDNq1+WZwn/l0zMP0GOEva+YSwpUVH/CT6j7z5Oa1q7nNIR/zKZl/uMcLMBcsIdjRIJ7I6dR94VRdoszItHLQVR/hfSfyuMdzvw1kWo4W9mDL7GGnt9LB/t1BNCL+NCJEt5kgC3tvjvbW8QnF/D1qm1GoD01E0mTdo6Sq/yJkcjmoO4+h3xVWDbTFVw9Wl41tG2GkZMEJMEJMEJMEJMEJMEJMEJMEJMEItz3PaekjMk7hR0HVvRRzOFZgo1laNB6zZUExVb2hralQ2oZfTsbIzjXNJ+BB19sSzMwuNBPQFChROU99vYev+4LBk0NOOKUjiv/AMRWfayOefdjB2J57m/pgFMb/OdbEu/dJuOS6AfOXVtarU0lTpnqlRNamV+HG466VTy52Ix0N3MwkxSZay0yQuttN/eFZdKvBmemamVxDrXhQW0sQSLsfENiOlsANxdYVh+YO0uQSQSTeCZDn000lLwp5JXdddRG6gKiEcxYA31bCxN98cQ66esbEYVKauHUWHhtuT1/gheXdopo614Z2Jp5ZWSCQ7aXW10JAHO/dv5YYOwazbRKmGRqIemO+BqPlGWU061VNFJUxxSvIgYlohyPLz6euHUE7iRq1ewqkUWIAMBr44KWaGGJqiF576RCdSjTbnG1xbfmMI5ANryiGpXpNVazW3v/ALi7O+zCsTxYVkI73Gpfs5l9TFchvcHpywrUra79eMtRxpC5abWHJtR76T3Ls+rqVSyt+8aZTZiLrNF+JCL/AJ45mZd9Y70aFdgoGRvcHy/3Nx2f7Q09ZHrgkDAc1+ZfcdMWVgwuJ5tfD1KLZXEa4aRkwQkwQkwQkwQkwQkwQmV7X9rfh2Wnp041ZJ4IxyUfefyA8v7c8Td7aDebMNhe077myjjz6CZWhytuI080iT1I2kqJf8mnt8qLydhy5gA3v5YkF1u02PXyAU6YIHBRufM/tHOa0z08PGhV55iy65LhpSm9+Hfuj0A23OKE8RMtBg9Q03Nhy2F+sGyDNGadElpJ4uIWaKSaXiHUANQsRdLr6+eFRyWAIla9HIhKODbcAZfjeXdnMtkjiq6RoyIQz8FmNlKSDl52Unna2BVGUrExFYM9OqPFpcQfKpxFEkD1iS8NNBSnhLncEd5gW5XvyHLHQ3dsY1Qh6hZEykm+p0+IHzltPSQotOI4Kw/Di0bhNLaTzVrkXU+RFsGVYh7RSwcqc3l+8+qimheCWCWCr0SM0hLx6irMb3XQSdjuMDAHedpmqKgdCL+3ve0Y5bm1JGkcIl0aVCqJQYybC3JgN8OGFpGpSqFyxF/I3+V4HXwvHmCVTo7wiAohRS5Vi1zdVuTcdQPPCkXMrSBeh2YsGvcg2HxNhA80E2iaZVK1dTeOnF7NHHGCbkjkebn3Ue6tfhKUMhIQ6KNTyuZ7Q1qVNPRSsH+KmWwkhsrrp8THoUBtcG4uRscdFmN5x6ZpMyDRRwOo1+sAzLKWWZJVdIKm9o6qLaKc/clXlGxO1rkH9MTC214y9OsDTysCy8VO48j+01PZPtaZ3amqU4NXH4kJ2cfeT09MVR7nKd5jxOFyDtKeqHjy6GavFZikwQkwQkwQkwQmZ7Z9pGpgkMC8Srm2iTnbzdvQfr9DidR8u2814XDipd3NlG5+kyuT5YIlkYyM2o2qKkXLzPe3Ch62B2LDc8hyuJohALcZqr1u0bIBYcF5dTHObUMclAymn4YRNSwkDbh7gd0kb2tt54qQrLbhMlOq617htTpf94vyTKKqnZXimRaR7s0UhLiFLXGl9Qvcc+QHrzxJFcbHSacVWo1RlKkuOI0v5j95YK2KFOLF4fCKqpdmFm6RAktJew8Ngdtzhw1jznMjOxDDrYfW23tEOZZ4C4SWKVlvcz1UTiIeq06i3sWN/XEVcltppTDKKdwwuD4QQT77/CNaKmlnN0ruNT2sVpSICh89IuT7XHseWHAkmqon6O9/l3vmJ8VOU06OI5DxCqHXxmkGoqASwcubAg789Jt0O3QLf7iio7i+UDqAPlpCo+zlI2oQGSKTT4RI4Mek2J0qwu19t2sfbn2w/hif1NRfEAR5AgwOZZ42CCrcKosyzWqXc+saL3fq30GFYHh95VKlLcrqeA7o9/2nxQVUqOVFLUxLz41NC6IfPVTuLf03JwoY8o74dAniU34XB/8AK8dUOZx3+JlCPpUoamIGwFxcSxkkx7jzI8yMV319JlemxHZqetuHoeMULTNltOxhvPPUuUpyASkasSVF+QAvq9fYYSxQWXeaM64yqM/dUWvfc26aT7oKI009Pl6BZRLG8lXru2u9hceRvf3vvjv6so24zlR1q06mIbu62W38E+8+ycErG0ltLWpqq/ehfpFK17kE2sx9jvYnjp/udoVyBmI38S8D1HD2HDeaTsV2jaoV4KgBKuA6ZU5X8mX0Pp/1GKI19DvMmLwwp2enqh2+xmnxSY5MEJMEIBnmapSwSTyeFBe3UnoB6k7YVmCi5laFFq1QU13M512fopppHlkJFVUqHlYc4IG8KL1Dvaw8gCem8V/u3v8ACeniKqqgVfCug/yPEnp7y2uKVEq0veop4Dejue46gWBAGxvuLcwD6kY65v0+sVA1JRV8at4uY/YfGE5TPIYr1CtAsLtxyWvx5N1IXzUnfYc9IHnhhqO9pErhRU/KIN7W/wAR1geeZpoCIacvIAODRILrGPlecLsTtsnIevMI7nYfzzjYfDqb96w4ueP/AG35ecU5bDnTTGc06mU7B5lHcB6INXdHsN8IO1vtNlRsAECq+nTj56/CaOSuzOIXqaqhg9CrMT7AMLnFF7SY+zw5/wCJGP8APWGGd1ikqHYMUQlXamEW9ua6mLGwubdfrh/CNTMxsxyoN+t5n/3zTxSIsk6MC7gnVqsvETTqNzsY97nndsSNQX3noHDVspyIdAOmtvoZDnEIaZ4KmPUshKnUP8qOMbH713CoOtvrhgwvvE7B7Krodfnf7TWZ8QLPxCqkffkCC3m8ZIH5Yc68ZgosbZePoT8YgkpJJBqQVEi+dLXa/wBHAwnD7azX2mU5dv8AuUCJXMNPPxmqa+nmIsWmh1ggdGK2DAe+JaDUkzaud6eQKrjodfTSN+zmfo7MKXQXXeSnW4SUffgvbQ3UpyJ8ueHR1J0Npkr4NlQFxYcDy6N/NoXLl8TSy5g1aUgdAndGgqq81LHcG4PdAB6YYIL5s0RKzCmuFSlc736+3KKcpzhXaUQ0yjL1S8quO/Kr3BlAO7ABd+tut8cRr77CUq4ZUQFn7/DkLcD5y7OqaaGVJ4m1VFOutG5/FU21wx6slwCeoIPUW44K6jf6RsO61FNJtFbf/FvsT8p0bJM0jqoEniN0cXHp5g+oO2LqwYXE8qvRajUKNuIdhpKTBCc07cVq1NXwG71PRqJZlH+8kbZI/cna3qcQc5myz1sIvZUe02ZjYHkOJhho5GQ0wlkSqe0000QBVHPhVrm9ttIAvsu/PHctx3ZEOobtGAK7AE6+kCpcsapeWnzCEtNs4qE2XQOWk7GM3vt6k44FJNnEo9RaKh6JsD+k73lXabtIkKJMLW8NIlr2A2M7C+4A8A297nbjuBvGwuEerdB0LH5D53gGSdq52DRZfRtISbyTStuzHmz2sLnyubC1sIlUnRR6zXXwAQ3xFS3IDl6w/MVnRNWZ5gIVYbQ040lvqO8fp+eHOa3ePpM1Ls2a2HpXI4n7bT3KkVU40UQooCQBNINdRNfkEBvpJ6X1E+WAWtm4RagZmyMc5HAaAfIx7mWUl4lZCUmjU2WQhydVjZ9QazG3Mcr9RhypAmSlWAezC9yBy9ogpkmbgEMwWUAkhItrncreGxAFmu1rj2wg85vZqSFu7t1Px1nx/iSgNyrNII1VhEQtxzY8EEEHaw2Pnjmt951BTXQrwvufhrNWKdKWnsZmjGq5kAFgx6kAaQl+Y29+uLkhRczy1LVKnh15TNZ5ohbVXUoAOwrKS6m/m6jvL+bDEmP9034e7/8At215Gx+8Io4at01UGYJUxj/dzgMR6Fhv+Yxxcx1U3nH7BTavSKnmCb/OI80zMxMGrcs4TA92opzYqfvDa30J3wrM36lmulhxUGWjVzX4GG5VnUFXFMzAMhFqtLadS8hUIN7MB4gPK99hdlZXGUSFbDPh2W+9+6foY2r83jplVaqNZ6hYysXBUs0kRG5ItZAbC9iR16jDM2QazPToNXuUNhxvznxC1XIg4iRpN/tFIqNcBVADRE26qVF/J/4ccUs4vGIpK/dJI8LX+BHx9pT2Sr1pq3hqSKSuXiwg/JJ8yAdD0I9BjiNZuhlMTT7ajn/Umh6jgfhOk40TyILmdasMUkreFFLH6DHCbC8elTNRwg3M5v2QpGdoy/jkJrJ/diRCv0GpvoMRpjifOenjGBDKOAyj5k+8Lj7MysTVQVJjq3LamVtcTgE2UjlYAAC2432x00m3WL/WIPy6iXThzELzKdzCkVSyq5RpKhl2VI08QH4vAD172Om9rHeQpU0Dlqe2wv1+0SVsFCpFXmJBmcApTmx4afKgQbkgWuTte/LEzlXVptptXqD+nw+19T14mLm7cVlUwp8tpxGo62BKjzO2hB+eFFVn7tMS5/DaNAdpiGvCYMop6F1epvW5hKQUj8W/Q732/jby2GOhAvi3iPXbFrlp92mOP8vHlS8kDJLNpnzCa6wRDwRX8WnqFHNnO55bYcGxuN+UxZRVBRdEG5P7fCMqIiLXGzF1jX7d7bySSW2FvIdP4lA5YfSQe7C404DoBMrUxcFnjPDOjVp2NyqmwFlha7dAAbm18TbSbwKbC5XkDrxMJywAzrqaMRxHW9rjwrqG5jTbkbi9ipGBdZOuFFMlVIuLR3X1ZRpZiurgkpUIBfXCblWt1Kgn374xQ734TOiXsu19QesXVFe2XhXH2+WyWsRuYA3ID70Z6Dpy9MSJCafpmhaX9WxUd2oNfPrx18oLmfYmGcLVZbKIXO4KEhG+oN1P6eYwNRD94aGUpfiFSj+ViFzL8Ynp+3lfRPwa6Lie/ca3mrAFW/L6jEzVdTZ5rP4Xh8QvaYdrdI8o6/L5/wDEUQRKtRcRkBDIOqEcjqG1xfexxYFD4JiqUsTRulTVD8OsLCs9PLT057xiBp3tuIJSAyr6puLfhx0Xy2TXlInSstWoNib9TIFoaB4XV5pmcNFCiMZQoW3E0L05C/ttjmi2yxya2LVgwA1uTtvtf4xfntPqSZYjuoWvpWHveUD62P8AMcK+g085XDP3hfbwN8h8jOj5RXrPBFMvhkQMPqMaAbzyaiZHK8pmv2nMXp46VTZqmZI/pe7foMTq7W5zZgAA7VD+kE+0VVTkQTOkMkyy1GgpGLkww922+1iFP9RGODUeekcavYmxUX9Tr9YtyHhzVEkMUslLE8mv4QRFHayrqJY+FTbkv574RNTb1mnEM6Ug7rmNrXvtvF37RM3HBdh4qqQj/wBGnNh9Gck4Wsxy34mV/DKA7Qa6KLnzO/ynmV/s1DzWnlIVY45HHzMXvffoAQQTucKKHFo9f8ay07KutyLw/Ne1UcGmhymJWkY21ILgH0++38R2GHeoF7qSNLAvVJrYw90awukpIcop2qqluLVy8yTuzc9CX6ebf/Qx0L2QzNvJNWfH1BTpd1Bz+c9y53poZc1rQGqJEGhOiKfAi+rdfT64EOUdqd5yoO2K4Wj4Rv1539IZLG0NPRxSG81RUo0h82vxH+ndC+1sO2ijrrJrlq1WYeFQQPK1hK832qHPlID+W/8AqwlTxSuHIdAPOe5NTCSXQeTRSIf5go/1YdB3yYmI0pZr7ESiHOOGlDXMe5JGKep62Pys34WDA/iOFDWsTttHNC71KA3BzCfVJKtBUtQT2NJUXaDV4Vv4oz6XO3lt54B+W2Q7GI6nEURWp+Nd/LgYgr4ajJZ+JB9rRyt4S21/usd9LeTdfpiTBqTd3ab0aj+J0wlQWqD+e3ObqjqqLNafwiRR4kbZoyf1B9RzxpUrVWeTUp4nBVNNCeM5/wBoewccFNUyxFpCsiqgtuouNXLxG5tf0xleiFns4b8UarURH001l/YDOL06lvFSShveGc6XB9jZvoMNQc5bfzWS/EsOO15Bh8RrNJHkM61FJqWNKei4mmXWPtA+wGnaxAAv64oU1FjtMIxCdlUuCWe3pvf3vItTDppnjlWf4abgTOosGFRs1hc7aiDzPLHWKXuReKKbhWV7jML+0afs1YpHUUjc6adkH4TuuO0TpblF/ERmZao/UL/SC9sqlRmFNf8A4eCec/kAP7HBUPe9DGwqXw7j+5lHzlNNFUcKmpIZhC4p1ldymtmueSgkdbknfmMdZb6CIHXWo4za200+8+4qyogSpFUUlenh4kcoGklX1DSw+U3X6j2wguoPSDrTq27G4B3Biv4eOMPxSt4lpqVC3mSGk036nUL+2OtbMT6TT2jVNBpfM3w0+Un7SaaWeGMRXDmdqcqpI1K56+l1U/ngrAkDWN+HMqOe0F+6Dflpr84bk1BR5ZHUyt3dD6WfmbWUqqfivy6n2wIFp6zPWrV8ayoNQYf2UlFXD8VLGpeQkKGAbQgJsouPqT1OGpntdTJY0Nh37Ia2/lzEef5ZqzCni+0NLF9s0aoWVXPhG24Btex5b+eEIzP0mvD1QuHqVD4zpeMc5pamorKSaOFuFT62tIwjLM4tt4jyA5jHXUlh0kcO9KlQdGbVrW9JfXZDUzSM5eGK/wAulpLbKOd1HTy6+mGemWN4tHGUqICkEy2jyOqikEizQsQCNJiYbNpvuHNvD5YBTK63i1MTSqLkCHXr+0VfuKdKSppJYtaSu7xtCQ2jWdVipsdm5EX54QLZCG1mj+opmqldTawAPXr+0o7KN8aIaetiOqlQkrIpGtr6VO43AXy6n0GCmcy5WEbFg4Zy9FvFy4R9m+TU4aJREqrM/DkRRZXUqx3A2uCLg8x9cUI4TFTxFU3Zjc8JhD2NrKOtPwj8o2kib74Ui8bDkTuB64ymkytoZ7Yx1Cvh7Vl4gG3XjNZS1zvBEb7vTpKbcg8kwIP6t+WNF7ieW1FA+o2a3PS08r6KmkqLxJp46tDIwFlkEqMUYDrYod+t8FrvpFpVGNKzm+W1vfX5wH935fUCCprZQC8KHhM5Vbp3Wa3U3sPTCsqnVpUVqyZqdBeJ16cJ8GqpZY6+CjMJjWnWRTGhUhoybBj83mD03xy9lIWVyVO1pNWJ3tqb6Rt2Vm//AK1Tbwz00U31/wCycMnj8xI4izYRf8SR9Yu7YuTW1x/8PL7D+Y4Sqe8fKVwvdpUrfqcfAxh2lpFleONqWpcxopSaBgpW4sy3LKegJ5j2xV1v7TPh3yFmDDUnQi8Ay+WllophBxTqlSOVpTqZiWUbtc3ABtsbb4VGBpkSlRalOuvaWB3sNOfCY3O8vaszapiWUI3EYxlrkahbbn3b25+mM7KWqET2KVVcPgkYi9xabHK80Y1TRVEZjeK9S17aRaPSbH5hquwPrjQrXOs8ipRATtKZ8RC26Xmc7U0U9dXxUyE3McbSfdViO8xHmAbfpiNUGo9hPQwTU8LhjVYbXAnRuyFOsdJEqXK27t/Ik2/S2NVMWGnCeHjXL12Y8ZdkT6+NJ96VgPaOyD9Qx+uOpqYlc5CttraxhUAlGt4tLWt522/XHSTbSTpBS659tJm6aWtlolIjljqotDESEDilfEO6x7rbje255Yn3iJqApU6p2Km48rwfN/j4qWExcR6gMzykd8AMCWWxPetcaFHVcBzgS1L+neqwfwkWHSa6GMhVBJY2F2IAJ9TbqcVG1jPMIF9/IQDMGtUUzeZkj/qUN/oxwkLLJmKODuLGK/2h1rwUgnitrilRhflztY+hBIxKubDMJp/D6QrVez5g+kmW9oI6gLVp4Y6dmZSd1YsuoE+gXnjnaAjNyEHwjU2NE7lhrFr5YRVVTSnXTBohFDy1ubsq/hDPe3r5Lv0g9oTwle1vSRR4je7fzytvBa/tNEcwansdYng0ONwTGSGHpsx3+m3VWqjPKpgX7EVeFjHmUZRTSovGRHMM1QkYexAHFN9jz5Dfpv54cqpHematWrUj+XfVVJtztB46qllq5Y6chtFNIj8MARpf1A7zG3ntpPPCi2YgSmSsmHDVDuw33+8XdkZT8fQkf7zL1v8Ay8sA8Y8o1ZbYZxyb6T3tWD8bmK/ey+4+n/5hX/5D5R8OfyqJ5P8AMiGdrYqyo4UMCH4dkDTMrBWYH5ATsNufvhiGJEjhuwpMz1Nxe3GW1CmOjZTAKeOGSMqusNdQyksSMGyxEJqYgMTcm/1g6RRoalQlpZaiUmQC5XhaGRj1KjUuw6XOGsNfOMxZgpJ/SunncQLtTWLVUwnjI1iMyIRuGCEcaF7bEDY26i/lvOrtp5y+GTs62R9r2Prsen0lVDkbU8UdVIS1ZO5YsflLo2lR9SCfb0wKtgDxna+IFaoaSDuKCPjqZ0GkgEaIg5IoX+m2NHSeOzZnJmayrMjT5ZBUGMspCvLY2KrISWe1jqte9sTQ2QTbWoipimpdTaA1Paao00TFhHHUcQuUW5AUroAuDzBva2+FLtZbSgw9D8wMdV0384Ur14q5yeIYDxFjFri+hChG2w1agG3udvLDAvmnLYcUkHHS/leexU9Yz0JaWdAYC1RYLYMgXY3U2LXYEdbbY4c0QNRVXAAvcASvLu09Toq5JYTeMJJHGRoOiTXzPe3AW52vudsGY21jvhKRZUVt9Cd9Yzzact8C5ABadDYG470b8m6i3XFDqJnprlzjpaedv4NWX1A/g1f0kHCVhdDH/D3yYlCNOEzcNIlLlKylLGSnMcukbniX0E+ekm1/4vTE1AFMTcznEY4qDx+Wmka5ZTz1E8k4Ijp2I4DHxX0hWkVCOZUWVjyFzY3w6gmZarJSphB4huPXnMhmOXImcUqRRlYuIqq3PiMh75v1Oo7nGd174tPVw9a+CqFjry5crcpsYezEFbF/iASqVVQwANr6pCNyN9rYuUzrPNfF1KLApxVPgITlNC9Ej04jBpxG7pKBYiw3WQdW32a+4HS27KMokarrXIqX1uNPtFPY+K9dSC1uHlyf+62FUfmekvWb/pmPN/pDO18IGaU1ztU08sG/oL/6hjr6OOukXDN/0zH+0qfnHHZmoL0sDHnwwD7rsf1GKK2x9Jgr0hTdlB3l+d0hmp5oh88bAe9tv1wEXE7QfJUDX2nOs27TNT1cEhH2U5jqGbqNScNwPawJ9hjK1TK+u09qhgRXoOD4l0t5aiOO11Erq5j7h2msnhqIhYOR5OqmxtzBHntR9Rf+WmXCsVuH1O3UNwv5nbyjCqlSSdGd1Ecc0k5ZiAqqiiNNzsAWJI9jhrgyKZgCANbZffU/KNoc9pplcQTxyMEOysCeXlzxTtE5zOcNWTvOpGsuyCECkgSwK8FBb3QYALJacrVGasWG5O/KIZO2oEc7Qw/7PBrdGbToYMVEZAG2wJuPTE+00AHCamwbXUsfF8estl7RTfGGmURiMhVSRgTZpELJcg73IIC7cueO9oc06cIBR7S+tzp0G8rp+0c8dMaqpMRRZyj8NGGlFLKzczc6tJ9sGYjeBwqZ+yQ7i9zprC5qzjmmp6qkB48ZkILAqhWx072JYAg7YMwOklkFMNURvCbdYXnMa6qQbBVmB8gqpG/5AYdu6JOmfEekEqu01DOkkImUh1KarHR3tvHbT+uOF1KESlPC16Thiu1jbj1iA5kj0kwZAeFFBTul7XkDkFLnbe3P1viYIKW5TSKTrVUjiSfTnGRzXvizmape66okLxUynnpsLMbbX5sbchjua2sl2OUE20GuuhMKqaiANSqgPDg4sp1CxAhW2999y256nHTwMVM3fzHxWHxjPspTslJCG8RQM34n7x/U4dAcgEz4k3qsOF7D0nna6YpRVBHMxlR7t3R/fHKnhtGwihcQvmD7RT2WhBzWrI8MEEUA/uf7YmnjM14k2wqf5En6S/8AajTkU0dSgvJTSrIPa9m+mO1h3bjhF/DWBqGk2zgr7y3IpQJJ418JYTp+CYX/APkGwyaaesz4hSUDHfUH0/aNZ6tY9JdlTUwVdRtck2AHrfDlxIlCTtOcds+zwltEDoMM4sx6Q1J5/wAkgI/LGWombWezgsStPvEbg/8A2G8fxZRCifDuXjaFTIhQnSyi4LqjXHWzqOV/IjFSgC+Ux9uzNnXXNpY8+H7TKDJWhWyzLLTwkSmQjVdWFoXK3OpE75IvzBxErYz0v6jtLG1mIy2+B/aFJVTOsfHrKaVlkV4hAoaVyt+4trWDXsSenpfDKWOmYSZRBcpTI4G+w49Z0jKoHSGNG3ZEVTblcAA29MaVNhPErZWObhKJ1pYnkeTgo0tuIXZQX03Avfna/wCuOd3eMrO9rbC8pl7RUKk3qKcH8S9OX5YM6xxg6xAOUkH6z6TtBQOLCop2B6F1sfzxzOpg2GxCMCUsIQmXQSSrUhVeQCwkBvtv5bX3Iv6nB3bxe1qANTOg5RN29y1p4VXU6p3hIUXUwVtO4UbnkRtc97kd8LVUGX/Dqwpu2YD1mP8AjJJ3RYavipo0fCwwssdtNu+5OlVHMsRyBsMQvfYz08gpnOyWN75jx8uvKENkCGnIMhlR5V4IchEcxqA0sh6rYex28xhhT01k/wCp7+1rA3478B58Yd2k7bfCR6I5Flmde5w10wxjzH3j0FieR5Y69XItomE/DzXe5BAB1vueMWdlY5ZqVFlbU1URAu24giJaVj5libX9sLSuy6zRjMlOscv6dfU6TqwH0HTGsbT5654xB2ocM9PCfC0nGk9I6fvE/wBWkYm81YUHKzcdh5naUfswRngmqmvepmaT+XkuFojS54zR+JECotNdlAE1eY0izRPE3hdSp+otipFxaYEcowYbicz7MVbRrHr/AMyjkNLN/wAtyNDfRgPoWxCmSNW4T1cYivfLs4zDzGn3lGcdngkrF1YtqZviqltcccZBsAC19QJAHLkD6Y4VsY1Kv3e43TKN7+ulvWPsxkgqIBPG6zpGhjmK7lonA4l/IiwkHsfPFDqukx0hUpvkcW4j0299oozHMeI1JRyFXqUl1BmW6SKiko1zewkBG4vYg87bzY3ISaqVPIlSuPDsel9/aUz0FRCLxxTLUFFYuhViZA32lhc3WQG+4sCo2wMMuk6ro475GW+2ux+0vihqVdyhl+Uho6JY2cE99SxvYgdeRuMd7xG8XNRJGa3LUk266TN5pkWayl2nmaKK5P21QAApNgWCm3pfEytQneehSxOCogdmO8OV/rNlBRJArBYqdDFGGdo4OITcbd9iguefI4qFsLTyqtftmzEm5J3/AG10ieLJooQUi1MC2o8QLqDHUGXYW2KcsTWmNZrrYl3a76acPhvCKHLoQy1RdlcsIFVVRlOq5JKsNwLg+2OhdZytUqZOyFrWzcbyrtF2ZkmJWl4CzxNcvGjQMw6ja6tuRcgixttvgenfwwweMSlY1L5Tw0IvLOxNDU6S1dUycM69MJkLahH42duekcrA2N8dpqw8RnMbVpZgtBBfTvDrtbXf0g3ZuaGohvK7JGg1uZm0xorM2lYo/C3I943A6X5DlNxGxS1KTC3iOlhued/2nlXnC11SZY1bhU4VYHcARlmYa9ZcEAMAALd7HM3aHSdFE4ekFqgXbUjj6fy0tzjs4s0RgZ1NQ1W/BKLYIp0mWwvfQNyd+enqbYZ6YYTmGxZpuKi7Bdb8dfntH+TqiRvUqVWNY+BSayANI5MT5yPb3AHnii2AvwMw12zPkPiOrHry8gILlVRXLMitojLsGanYmSR1Js8rODZAOYAFuQwozg2JlKyUGQlTcW0PDyF9ekC7V1byCUx7yVLikpxf5UP2rel22/lGOVGvt5S+EphLZ/0jMfP9PwnScrolhhjiXwooUfQYuBYWnkVHLsWPGFY7EnPO29ItNVLVMt6WpX4eqHlfZWP9r4z1Vsb8OM9XBs1Wn2QPeGqy8xtPGIpVEstJKpljNhxQAdD77d7xWO2pSL4YnMLiRUhGJvYMNDy1/nvKqfOGSpaWeIxK6aI4hpdysRLO7hTYBQbAC5sTgVipsZ2rQBpBVa9jmJ89gPaAZ9kPfhEWkMjB6N790kbmnf0PND5XHTdalLlL0MVdWV9jow+v3n3UZtBUvJMRLCwhaCzwklJCTzZVNrDbYg4O0VtZxKFSjamBcXBvfhKBmEA4dpYYwSwMeo2jBeJ7r3e9bQdrDxemO5gNICnU17t9Z5C8acRo5me9yoEEkgU8XidBupHy9DfHMwvvHyVCQWFgOo5W95YpVYuJHBMYGgWPiOY4xpC7NfvOB15WvbHTfeLdn7ruL3Jtrpf4RTkvaUVRa0QjEYUjvly1yxJYkDe5398SpuDeacThGoAZmvf+fCDzdo0jmSmenSUXGlzJp0mQpvyIFio73TfHTU1tHXAl07RWOnxtNBWVU6QtWRq68RiqxnS7OZSfCQBZNRDDmWsDsBYvqBczEiU3bsDwF7jQDzvxjuhy6LiWm3dYlBhvdIkQG3E6G5uTfYnkNr4cDi0zNUbL3eJOvEkxVmsLylp1h1F49UZaLVoRXRUt3TpupdrWv3uW2F/yl6DWHZ5rAfM8ILnkoVWE0xBkSEpABdy++pVRW7p3Fjtud7jCMRbWUw4bMMg2vdukJyvJ3Z5Y5GPFlu1U4O0MbHUIEb7zXJJHTf7uHVP7olSstgQNB4evU9I0qqWWq0S0sohSEAwXTuu24JIPyabBWXzJw5BbaQp1FpLkqC5bfmPLrfe8sqMwqWp40dEhrJiyIAdWhR45OmyizW8yowG9rneKtOn2pyaoPnwHrFvYejSoqjUoCKWlT4elHRreNx7+fW/pidIXN+A2mnGflUgh8Td5voJ0TGieVJghBM1y+OoheGQXR1Kn69R6jnjhFxaPTqNTYMu4nNcnlnp5jTyd6qpVtH0+Jp/urf5lsCt+tx5nGdWKHLx+k9jEJTrJ2g0Rt/8AFuflG8WTrJLDUxSxilV3mA02a8os6k3sFLbm+4Nxh+z/AFDaZBiWRWpMO8Qo9jpK8pr45zJT6Gkoy3Dik0gAMAbqunfStu6/Q/THAb6cIVqbU0zX741I6ffmJ5XU89NKJOJok2VZ28E46R1IHhcchJ19OR6wCn+fGMjrWUJa4/t4jmV6HiLTNftK7VzXp41WSnmjYyOG5gjZdLcmU3bcc9r4jWc3Fp6P4VhKZLsWuDp/Bwmr+KrZYkkCgyhbxTQOGSQHo8bFTY9QCbHli65it55ZWjTcrwOliNR6wKkr541cz0xgMbFohcMjI9jJEW5C5F11WF9Pkbqpa3elXp0r2Vs2w9RsZl8mpIkrqqOJ14bxcSHcAEGzBbk+pFue2I0socielialRsMjODobH+dZ7T09P+9pme0yQ7IgsTK9rKB08yTyFrnCgfmTrNU/okC6E8eQ11mur80qpWiWmjWd01M8oNokkIIVUJ8em55dQN+eNLs36Z5NKnRQHtWsD0ufWDZ/lGYywfDU8SRxvvK8kt5JSeZYhbD1G/lsMcc1MukrhqmFp1BUc5uWlrTyB6YxqrJJNUNdRDHUvIG07Fr3siXvuf1wX003iujmprYLvmtY6/EwXI8i0TyfDCP4pz9pKgvFSX+SO/jkt7W5m2wPFXW43la+KzpZr5Rw4sRz5eseUz07f4KFl4OsrKxe7yOLM4ItdgRszEjnthwVtYbTIy1P+c6HccgNtPoPWW0dIaFnZZV/d+jWA3eMbfdjN91a9wPoMATKN4VXGIUAjv7X+p6xJms1RPJwEGmrq1s29/habyPLvNe5t7eWJuCxAE2UVpovaN4U/wDJunTSdGyvL46eJIYhZEFgP+p9TzxoAsLCeRUqNUcu25heOxJMEJMEJnO2fZgViKyNw6mI6oZRzU+R9DhHTMOs1YXE9ibEXU7iZLIs2kMksTxWnFxU0vST/wA2EciSPEnzbH3kra5Wm2vQVVV1a44Ny6N9+EZ5nHGY6QRycOhBYyFGKiyr3FYixVdV736gA88OQAOkzIzXctq/C+vPX5Qak7SwpHI7KzUjTLHDq31KQA7DV4owbb+v0woYcdpU4ViyhWAexJtz4AdTDMx7PqUMcYjniXY08reC/LhybtGbb2II9sMyh9tpOniShzNoTrmGnuOPvE2XwGlvFDLpRzcUtWTEQevBnU2J9r4moKm011qnbEF115rr7qPqZM4z6phHegr0HWzRyR/16GNvUgHHWc8jOUsLSa5DLp6H2vMx2YWmFUyGtRTIGLssaaLg7BWdbEm53CqMRQLmveb8XUqmgGCadD8wN4vz0U0kshSqBeM2XVGoSVRyCmMAX6EEWPnhWHeuJbDu9OmoZdDxvqJrsjzesmVdVLVybdHWCL6WQG3pc/XF1LcvpPPr4bDIbioCPIMf/wBfGG1lRLP9jJOFUC3wtDeRyN7CSXkg6cgPXDMS2hPtrMyBEu4XXm2nqFPGG0uVpTxWl4dFTEgcNGvJITsOJLsf5VHnvjoUWttFqVmquALueewHpr73n1mUsw/w9PCkcUJKvFxuDdWA4bBwNlvqFhvcc8KbgWURaSo3eqNcnY2zbcCL7+s+EjMh+MkYUjR6opmjfWssYtbS1tzq2va9789sAHGOWspor3uI4WPUawbNczWHhfZd8bUVEBvfkJZR0t0U8t778uVHvrz4RqFDNmu1v7m4eQ5+YM0/Y3s0aVWlmbiVc3elk/0j0GK00yjXeZcXiu2IVRZV0AmlxSY5MEJMEJMEJMEJmu2HZJKwLIrGKpj3jlXmPQ+Y/tidSnm85swuLNE2Iup3ExlHnk8E5iqAKeqPMtfg1NttRI8DdNYvfa4NrCQcobN+03vhkqrmpap08S/t0v5R5mUEdWs8bBo6mWHQsUhHdtveM8mUm12W/IcsOyhhpMdJ+zZW3UHhv6w3ssLLIrnVUqyidwtgX07BT1Ciw25fXD0u6LSWKsWFvDbQdL8YroO08brVipCmKMhowVB4kb6tPd3BPdPLpbCZxc3lqmEdcho8dGudjLUio0igkBmpOOQsapIRYtuBpuyD3tg7u5NoAVmZ1ADZdzbl13lmYwrESsldyFzxYI3sDyLEAWB9cBHX4TlKpmAJQ+jESxItLcI12lydIEcEad4i9r2axtvbBpxP0nDUBQsqG3Viek+Y6KjkklilkkneFQZEmdiLEXvoFkI9QMHdJ3gTXCqRYBtiANPXee0tXUTUeumjigR4S8Ok3IPy6k0hdx5E2OO3NtJxqaitkdibWBv97xVTRmsPFaO9PXxBHCsXaJ47lXJsAvNhYcjbzwi2fUzS7Lh7IDYoTbhcfwQ9EMZEdQ61k/C4QijjsWS4OqW5IF9tzYDfnfFLEDWZ2XOO6Move/2iuvzlzMscarVVq+CKP/JpvUnkzDlqNrcgFubyLkmy6ma1w6lSznKnM+JvLjNX2T7KinLTztxquTxyHp/CnkByv1xSnTC6neYsViu1siaINh9+ZmmxWY5MEJMEJMEJMEJMEJMEIBnWTQVUZjnjDr68x7HmMcZQRYylKs9I3Q2nP8w7L11INEIFdScxDLs8dvuN09x+WM5puvh1E9VcVRxBu/cbmNj5yvK+1kb3i4uk20tT1t1bfoswG/8AOL46KoOlpytgmUBiLjmut/T7Q7MaKmkjcyRSU5eEQ8ULxFWMdFZSRY8r7bYewGu0glSopFmDak22N/KfOb0K1scnBqYnkAApljkAC6Sp7w3JJZQSRbkB0xxrMt73jUqj4dxnQgG+a45wjO8oqpJONDHJDPpQB0kBRupWZDsVU3sRfY4COUnRr0wtjqtzodPa0Ilymc1fFhV4SZQZCJNUciDmWjtcORsPpvhsriL/AFNNqZpk3AGg5E9YBmWVKrrUyVMdPUCRidTqy8NtihXuk3ULz6jC5CdTLUqrFTTRCRawtzluWLDFb4UVNRGhJjTwxR3BvaRwNtzbc2udsdAtpJ1gXv2tg2l+Z9ItzPtLFCvDaaOJRsKeiGpz6GUgBb+gv64R6uXSaqODZ9VW/wDk2lvTW89yzKK6tTQkf7upGN25mWX1ZjYk+/644ELbaCdarRw7Zie0b4Cb/Ichp6OMRwIFHU9WPmx64uqhRpPKrV3qtmcxnhpKTBCTBCTBCTBCTBCTBCTBCTBCTBCLs3yOmqQBPEkluVxuPY88cKg7ytKvUpG6G0yE37NOGS1DWTUxJvp8S/kCP1viH9OAbqbT0D+KGooWsgbrsYDW9ns2G0iUdYPN0AP9hgK1I618GTdcynp+8CNDWKbfuaLbrHMVH0s2FJqbZZovh2FzXPt+08ajrW2/c0f88xI/LXjln/tjGpQ/+QfYfaG0WQ5tvwoKGl/CgJ/Oxw+WoeQmVquEv32ZoYf2d1FRvX18ko+5GNKjz57H+kY52BPiMF/E6dEnsKQF+d/vNRkXZSjpN4YVDWtrO7f1HfFlpquwnn1sXWreNo7w8zyYISYISYISYISYIT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AutoShape 4" descr="data:image/jpeg;base64,/9j/4AAQSkZJRgABAQAAAQABAAD/2wCEAAkGBxITEhUTExQWFhQXGB8aGRgYFyAdIBseGiEeJCAgHR4fHyghICImISIfITEiJSkrLi4uICAzODMsOCgtLisBCgoKDg0OGxAQGzcmICY0LC00LDQ0NCw0NDQvNCwsLTQtNCwvLCw4Ly0sLCwsLCwvLDQsLCwsLCwsLCwsLCwsLP/AABEIAKAAoAMBEQACEQEDEQH/xAAbAAACAwEBAQAAAAAAAAAAAAAEBQADBgcBAv/EAEQQAAIBAgQDBgMFBgMGBwEAAAECAwQRAAUSIRMxQQYiMlFhcRRCgSNScpGhBxVigpKxJDPCNENEc8HwU2ODorLh8SX/xAAaAQADAQEBAQAAAAAAAAAAAAAAAgMEAQUG/8QAOxEAAgECBAMGBAUEAQMFAAAAAQIAAxEEEiExQVFhEyIycYGRobHB0QUjQuHwFFJi8TMkcqIVNFSSsv/aAAwDAQACEQMRAD8A7jghJghJghJghJghJghFmcZ/S0ovPMiX5Anc+w54VmC7ytOhUqmyC8zQ7ftN/sVFPP5M32aH+Yg/2xM1eQvNv/p4QA1nC9Nz8IHXdosz+d6GkH8cms/9/THMz76CMtDC7DM3lYfOCDNq1+WZwn/l0zMP0GOEva+YSwpUVH/CT6j7z5Oa1q7nNIR/zKZl/uMcLMBcsIdjRIJ7I6dR94VRdoszItHLQVR/hfSfyuMdzvw1kWo4W9mDL7GGnt9LB/t1BNCL+NCJEt5kgC3tvjvbW8QnF/D1qm1GoD01E0mTdo6Sq/yJkcjmoO4+h3xVWDbTFVw9Wl41tG2GkZMEJMEJMEJMEJMEJMEJMEJMEJMEItz3PaekjMk7hR0HVvRRzOFZgo1laNB6zZUExVb2hralQ2oZfTsbIzjXNJ+BB19sSzMwuNBPQFChROU99vYev+4LBk0NOOKUjiv/AMRWfayOefdjB2J57m/pgFMb/OdbEu/dJuOS6AfOXVtarU0lTpnqlRNamV+HG466VTy52Ix0N3MwkxSZay0yQuttN/eFZdKvBmemamVxDrXhQW0sQSLsfENiOlsANxdYVh+YO0uQSQSTeCZDn000lLwp5JXdddRG6gKiEcxYA31bCxN98cQ66esbEYVKauHUWHhtuT1/gheXdopo614Z2Jp5ZWSCQ7aXW10JAHO/dv5YYOwazbRKmGRqIemO+BqPlGWU061VNFJUxxSvIgYlohyPLz6euHUE7iRq1ewqkUWIAMBr44KWaGGJqiF576RCdSjTbnG1xbfmMI5ANryiGpXpNVazW3v/ALi7O+zCsTxYVkI73Gpfs5l9TFchvcHpywrUra79eMtRxpC5abWHJtR76T3Ls+rqVSyt+8aZTZiLrNF+JCL/AJ45mZd9Y70aFdgoGRvcHy/3Nx2f7Q09ZHrgkDAc1+ZfcdMWVgwuJ5tfD1KLZXEa4aRkwQkwQkwQkwQkwQkwQmV7X9rfh2Wnp041ZJ4IxyUfefyA8v7c8Td7aDebMNhe077myjjz6CZWhytuI080iT1I2kqJf8mnt8qLydhy5gA3v5YkF1u02PXyAU6YIHBRufM/tHOa0z08PGhV55iy65LhpSm9+Hfuj0A23OKE8RMtBg9Q03Nhy2F+sGyDNGadElpJ4uIWaKSaXiHUANQsRdLr6+eFRyWAIla9HIhKODbcAZfjeXdnMtkjiq6RoyIQz8FmNlKSDl52Unna2BVGUrExFYM9OqPFpcQfKpxFEkD1iS8NNBSnhLncEd5gW5XvyHLHQ3dsY1Qh6hZEykm+p0+IHzltPSQotOI4Kw/Di0bhNLaTzVrkXU+RFsGVYh7RSwcqc3l+8+qimheCWCWCr0SM0hLx6irMb3XQSdjuMDAHedpmqKgdCL+3ve0Y5bm1JGkcIl0aVCqJQYybC3JgN8OGFpGpSqFyxF/I3+V4HXwvHmCVTo7wiAohRS5Vi1zdVuTcdQPPCkXMrSBeh2YsGvcg2HxNhA80E2iaZVK1dTeOnF7NHHGCbkjkebn3Ue6tfhKUMhIQ6KNTyuZ7Q1qVNPRSsH+KmWwkhsrrp8THoUBtcG4uRscdFmN5x6ZpMyDRRwOo1+sAzLKWWZJVdIKm9o6qLaKc/clXlGxO1rkH9MTC214y9OsDTysCy8VO48j+01PZPtaZ3amqU4NXH4kJ2cfeT09MVR7nKd5jxOFyDtKeqHjy6GavFZikwQkwQkwQkwQmZ7Z9pGpgkMC8Srm2iTnbzdvQfr9DidR8u2814XDipd3NlG5+kyuT5YIlkYyM2o2qKkXLzPe3Ch62B2LDc8hyuJohALcZqr1u0bIBYcF5dTHObUMclAymn4YRNSwkDbh7gd0kb2tt54qQrLbhMlOq617htTpf94vyTKKqnZXimRaR7s0UhLiFLXGl9Qvcc+QHrzxJFcbHSacVWo1RlKkuOI0v5j95YK2KFOLF4fCKqpdmFm6RAktJew8Ngdtzhw1jznMjOxDDrYfW23tEOZZ4C4SWKVlvcz1UTiIeq06i3sWN/XEVcltppTDKKdwwuD4QQT77/CNaKmlnN0ruNT2sVpSICh89IuT7XHseWHAkmqon6O9/l3vmJ8VOU06OI5DxCqHXxmkGoqASwcubAg789Jt0O3QLf7iio7i+UDqAPlpCo+zlI2oQGSKTT4RI4Mek2J0qwu19t2sfbn2w/hif1NRfEAR5AgwOZZ42CCrcKosyzWqXc+saL3fq30GFYHh95VKlLcrqeA7o9/2nxQVUqOVFLUxLz41NC6IfPVTuLf03JwoY8o74dAniU34XB/8AK8dUOZx3+JlCPpUoamIGwFxcSxkkx7jzI8yMV319JlemxHZqetuHoeMULTNltOxhvPPUuUpyASkasSVF+QAvq9fYYSxQWXeaM64yqM/dUWvfc26aT7oKI009Pl6BZRLG8lXru2u9hceRvf3vvjv6so24zlR1q06mIbu62W38E+8+ycErG0ltLWpqq/ehfpFK17kE2sx9jvYnjp/udoVyBmI38S8D1HD2HDeaTsV2jaoV4KgBKuA6ZU5X8mX0Pp/1GKI19DvMmLwwp2enqh2+xmnxSY5MEJMEIBnmapSwSTyeFBe3UnoB6k7YVmCi5laFFq1QU13M512fopppHlkJFVUqHlYc4IG8KL1Dvaw8gCem8V/u3v8ACeniKqqgVfCug/yPEnp7y2uKVEq0veop4Dejue46gWBAGxvuLcwD6kY65v0+sVA1JRV8at4uY/YfGE5TPIYr1CtAsLtxyWvx5N1IXzUnfYc9IHnhhqO9pErhRU/KIN7W/wAR1geeZpoCIacvIAODRILrGPlecLsTtsnIevMI7nYfzzjYfDqb96w4ueP/AG35ecU5bDnTTGc06mU7B5lHcB6INXdHsN8IO1vtNlRsAECq+nTj56/CaOSuzOIXqaqhg9CrMT7AMLnFF7SY+zw5/wCJGP8APWGGd1ikqHYMUQlXamEW9ua6mLGwubdfrh/CNTMxsxyoN+t5n/3zTxSIsk6MC7gnVqsvETTqNzsY97nndsSNQX3noHDVspyIdAOmtvoZDnEIaZ4KmPUshKnUP8qOMbH713CoOtvrhgwvvE7B7Krodfnf7TWZ8QLPxCqkffkCC3m8ZIH5Yc68ZgosbZePoT8YgkpJJBqQVEi+dLXa/wBHAwnD7azX2mU5dv8AuUCJXMNPPxmqa+nmIsWmh1ggdGK2DAe+JaDUkzaud6eQKrjodfTSN+zmfo7MKXQXXeSnW4SUffgvbQ3UpyJ8ueHR1J0Npkr4NlQFxYcDy6N/NoXLl8TSy5g1aUgdAndGgqq81LHcG4PdAB6YYIL5s0RKzCmuFSlc736+3KKcpzhXaUQ0yjL1S8quO/Kr3BlAO7ABd+tut8cRr77CUq4ZUQFn7/DkLcD5y7OqaaGVJ4m1VFOutG5/FU21wx6slwCeoIPUW44K6jf6RsO61FNJtFbf/FvsT8p0bJM0jqoEniN0cXHp5g+oO2LqwYXE8qvRajUKNuIdhpKTBCc07cVq1NXwG71PRqJZlH+8kbZI/cna3qcQc5myz1sIvZUe02ZjYHkOJhho5GQ0wlkSqe0000QBVHPhVrm9ttIAvsu/PHctx3ZEOobtGAK7AE6+kCpcsapeWnzCEtNs4qE2XQOWk7GM3vt6k44FJNnEo9RaKh6JsD+k73lXabtIkKJMLW8NIlr2A2M7C+4A8A297nbjuBvGwuEerdB0LH5D53gGSdq52DRZfRtISbyTStuzHmz2sLnyubC1sIlUnRR6zXXwAQ3xFS3IDl6w/MVnRNWZ5gIVYbQ040lvqO8fp+eHOa3ePpM1Ls2a2HpXI4n7bT3KkVU40UQooCQBNINdRNfkEBvpJ6X1E+WAWtm4RagZmyMc5HAaAfIx7mWUl4lZCUmjU2WQhydVjZ9QazG3Mcr9RhypAmSlWAezC9yBy9ogpkmbgEMwWUAkhItrncreGxAFmu1rj2wg85vZqSFu7t1Px1nx/iSgNyrNII1VhEQtxzY8EEEHaw2Pnjmt951BTXQrwvufhrNWKdKWnsZmjGq5kAFgx6kAaQl+Y29+uLkhRczy1LVKnh15TNZ5ohbVXUoAOwrKS6m/m6jvL+bDEmP9034e7/8At215Gx+8Io4at01UGYJUxj/dzgMR6Fhv+Yxxcx1U3nH7BTavSKnmCb/OI80zMxMGrcs4TA92opzYqfvDa30J3wrM36lmulhxUGWjVzX4GG5VnUFXFMzAMhFqtLadS8hUIN7MB4gPK99hdlZXGUSFbDPh2W+9+6foY2r83jplVaqNZ6hYysXBUs0kRG5ItZAbC9iR16jDM2QazPToNXuUNhxvznxC1XIg4iRpN/tFIqNcBVADRE26qVF/J/4ccUs4vGIpK/dJI8LX+BHx9pT2Sr1pq3hqSKSuXiwg/JJ8yAdD0I9BjiNZuhlMTT7ajn/Umh6jgfhOk40TyILmdasMUkreFFLH6DHCbC8elTNRwg3M5v2QpGdoy/jkJrJ/diRCv0GpvoMRpjifOenjGBDKOAyj5k+8Lj7MysTVQVJjq3LamVtcTgE2UjlYAAC2432x00m3WL/WIPy6iXThzELzKdzCkVSyq5RpKhl2VI08QH4vAD172Om9rHeQpU0Dlqe2wv1+0SVsFCpFXmJBmcApTmx4afKgQbkgWuTte/LEzlXVptptXqD+nw+19T14mLm7cVlUwp8tpxGo62BKjzO2hB+eFFVn7tMS5/DaNAdpiGvCYMop6F1epvW5hKQUj8W/Q732/jby2GOhAvi3iPXbFrlp92mOP8vHlS8kDJLNpnzCa6wRDwRX8WnqFHNnO55bYcGxuN+UxZRVBRdEG5P7fCMqIiLXGzF1jX7d7bySSW2FvIdP4lA5YfSQe7C404DoBMrUxcFnjPDOjVp2NyqmwFlha7dAAbm18TbSbwKbC5XkDrxMJywAzrqaMRxHW9rjwrqG5jTbkbi9ipGBdZOuFFMlVIuLR3X1ZRpZiurgkpUIBfXCblWt1Kgn374xQ734TOiXsu19QesXVFe2XhXH2+WyWsRuYA3ID70Z6Dpy9MSJCafpmhaX9WxUd2oNfPrx18oLmfYmGcLVZbKIXO4KEhG+oN1P6eYwNRD94aGUpfiFSj+ViFzL8Ynp+3lfRPwa6Lie/ca3mrAFW/L6jEzVdTZ5rP4Xh8QvaYdrdI8o6/L5/wDEUQRKtRcRkBDIOqEcjqG1xfexxYFD4JiqUsTRulTVD8OsLCs9PLT057xiBp3tuIJSAyr6puLfhx0Xy2TXlInSstWoNib9TIFoaB4XV5pmcNFCiMZQoW3E0L05C/ttjmi2yxya2LVgwA1uTtvtf4xfntPqSZYjuoWvpWHveUD62P8AMcK+g085XDP3hfbwN8h8jOj5RXrPBFMvhkQMPqMaAbzyaiZHK8pmv2nMXp46VTZqmZI/pe7foMTq7W5zZgAA7VD+kE+0VVTkQTOkMkyy1GgpGLkww922+1iFP9RGODUeekcavYmxUX9Tr9YtyHhzVEkMUslLE8mv4QRFHayrqJY+FTbkv574RNTb1mnEM6Ug7rmNrXvtvF37RM3HBdh4qqQj/wBGnNh9Gck4Wsxy34mV/DKA7Qa6KLnzO/ynmV/s1DzWnlIVY45HHzMXvffoAQQTucKKHFo9f8ay07KutyLw/Ne1UcGmhymJWkY21ILgH0++38R2GHeoF7qSNLAvVJrYw90awukpIcop2qqluLVy8yTuzc9CX6ebf/Qx0L2QzNvJNWfH1BTpd1Bz+c9y53poZc1rQGqJEGhOiKfAi+rdfT64EOUdqd5yoO2K4Wj4Rv1539IZLG0NPRxSG81RUo0h82vxH+ndC+1sO2ijrrJrlq1WYeFQQPK1hK832qHPlID+W/8AqwlTxSuHIdAPOe5NTCSXQeTRSIf5go/1YdB3yYmI0pZr7ESiHOOGlDXMe5JGKep62Pys34WDA/iOFDWsTttHNC71KA3BzCfVJKtBUtQT2NJUXaDV4Vv4oz6XO3lt54B+W2Q7GI6nEURWp+Nd/LgYgr4ajJZ+JB9rRyt4S21/usd9LeTdfpiTBqTd3ab0aj+J0wlQWqD+e3ObqjqqLNafwiRR4kbZoyf1B9RzxpUrVWeTUp4nBVNNCeM5/wBoewccFNUyxFpCsiqgtuouNXLxG5tf0xleiFns4b8UarURH001l/YDOL06lvFSShveGc6XB9jZvoMNQc5bfzWS/EsOO15Bh8RrNJHkM61FJqWNKei4mmXWPtA+wGnaxAAv64oU1FjtMIxCdlUuCWe3pvf3vItTDppnjlWf4abgTOosGFRs1hc7aiDzPLHWKXuReKKbhWV7jML+0afs1YpHUUjc6adkH4TuuO0TpblF/ERmZao/UL/SC9sqlRmFNf8A4eCec/kAP7HBUPe9DGwqXw7j+5lHzlNNFUcKmpIZhC4p1ldymtmueSgkdbknfmMdZb6CIHXWo4za200+8+4qyogSpFUUlenh4kcoGklX1DSw+U3X6j2wguoPSDrTq27G4B3Biv4eOMPxSt4lpqVC3mSGk036nUL+2OtbMT6TT2jVNBpfM3w0+Un7SaaWeGMRXDmdqcqpI1K56+l1U/ngrAkDWN+HMqOe0F+6Dflpr84bk1BR5ZHUyt3dD6WfmbWUqqfivy6n2wIFp6zPWrV8ayoNQYf2UlFXD8VLGpeQkKGAbQgJsouPqT1OGpntdTJY0Nh37Ia2/lzEef5ZqzCni+0NLF9s0aoWVXPhG24Btex5b+eEIzP0mvD1QuHqVD4zpeMc5pamorKSaOFuFT62tIwjLM4tt4jyA5jHXUlh0kcO9KlQdGbVrW9JfXZDUzSM5eGK/wAulpLbKOd1HTy6+mGemWN4tHGUqICkEy2jyOqikEizQsQCNJiYbNpvuHNvD5YBTK63i1MTSqLkCHXr+0VfuKdKSppJYtaSu7xtCQ2jWdVipsdm5EX54QLZCG1mj+opmqldTawAPXr+0o7KN8aIaetiOqlQkrIpGtr6VO43AXy6n0GCmcy5WEbFg4Zy9FvFy4R9m+TU4aJREqrM/DkRRZXUqx3A2uCLg8x9cUI4TFTxFU3Zjc8JhD2NrKOtPwj8o2kib74Ui8bDkTuB64ymkytoZ7Yx1Cvh7Vl4gG3XjNZS1zvBEb7vTpKbcg8kwIP6t+WNF7ieW1FA+o2a3PS08r6KmkqLxJp46tDIwFlkEqMUYDrYod+t8FrvpFpVGNKzm+W1vfX5wH935fUCCprZQC8KHhM5Vbp3Wa3U3sPTCsqnVpUVqyZqdBeJ16cJ8GqpZY6+CjMJjWnWRTGhUhoybBj83mD03xy9lIWVyVO1pNWJ3tqb6Rt2Vm//AK1Tbwz00U31/wCycMnj8xI4izYRf8SR9Yu7YuTW1x/8PL7D+Y4Sqe8fKVwvdpUrfqcfAxh2lpFleONqWpcxopSaBgpW4sy3LKegJ5j2xV1v7TPh3yFmDDUnQi8Ay+WllophBxTqlSOVpTqZiWUbtc3ABtsbb4VGBpkSlRalOuvaWB3sNOfCY3O8vaszapiWUI3EYxlrkahbbn3b25+mM7KWqET2KVVcPgkYi9xabHK80Y1TRVEZjeK9S17aRaPSbH5hquwPrjQrXOs8ipRATtKZ8RC26Xmc7U0U9dXxUyE3McbSfdViO8xHmAbfpiNUGo9hPQwTU8LhjVYbXAnRuyFOsdJEqXK27t/Ik2/S2NVMWGnCeHjXL12Y8ZdkT6+NJ96VgPaOyD9Qx+uOpqYlc5CttraxhUAlGt4tLWt522/XHSTbSTpBS659tJm6aWtlolIjljqotDESEDilfEO6x7rbje255Yn3iJqApU6p2Km48rwfN/j4qWExcR6gMzykd8AMCWWxPetcaFHVcBzgS1L+neqwfwkWHSa6GMhVBJY2F2IAJ9TbqcVG1jPMIF9/IQDMGtUUzeZkj/qUN/oxwkLLJmKODuLGK/2h1rwUgnitrilRhflztY+hBIxKubDMJp/D6QrVez5g+kmW9oI6gLVp4Y6dmZSd1YsuoE+gXnjnaAjNyEHwjU2NE7lhrFr5YRVVTSnXTBohFDy1ubsq/hDPe3r5Lv0g9oTwle1vSRR4je7fzytvBa/tNEcwansdYng0ONwTGSGHpsx3+m3VWqjPKpgX7EVeFjHmUZRTSovGRHMM1QkYexAHFN9jz5Dfpv54cqpHematWrUj+XfVVJtztB46qllq5Y6chtFNIj8MARpf1A7zG3ntpPPCi2YgSmSsmHDVDuw33+8XdkZT8fQkf7zL1v8Ay8sA8Y8o1ZbYZxyb6T3tWD8bmK/ey+4+n/5hX/5D5R8OfyqJ5P8AMiGdrYqyo4UMCH4dkDTMrBWYH5ATsNufvhiGJEjhuwpMz1Nxe3GW1CmOjZTAKeOGSMqusNdQyksSMGyxEJqYgMTcm/1g6RRoalQlpZaiUmQC5XhaGRj1KjUuw6XOGsNfOMxZgpJ/SunncQLtTWLVUwnjI1iMyIRuGCEcaF7bEDY26i/lvOrtp5y+GTs62R9r2Prsen0lVDkbU8UdVIS1ZO5YsflLo2lR9SCfb0wKtgDxna+IFaoaSDuKCPjqZ0GkgEaIg5IoX+m2NHSeOzZnJmayrMjT5ZBUGMspCvLY2KrISWe1jqte9sTQ2QTbWoipimpdTaA1Paao00TFhHHUcQuUW5AUroAuDzBva2+FLtZbSgw9D8wMdV0384Ur14q5yeIYDxFjFri+hChG2w1agG3udvLDAvmnLYcUkHHS/leexU9Yz0JaWdAYC1RYLYMgXY3U2LXYEdbbY4c0QNRVXAAvcASvLu09Toq5JYTeMJJHGRoOiTXzPe3AW52vudsGY21jvhKRZUVt9Cd9Yzzact8C5ABadDYG470b8m6i3XFDqJnprlzjpaedv4NWX1A/g1f0kHCVhdDH/D3yYlCNOEzcNIlLlKylLGSnMcukbniX0E+ekm1/4vTE1AFMTcznEY4qDx+Wmka5ZTz1E8k4Ijp2I4DHxX0hWkVCOZUWVjyFzY3w6gmZarJSphB4huPXnMhmOXImcUqRRlYuIqq3PiMh75v1Oo7nGd174tPVw9a+CqFjry5crcpsYezEFbF/iASqVVQwANr6pCNyN9rYuUzrPNfF1KLApxVPgITlNC9Ej04jBpxG7pKBYiw3WQdW32a+4HS27KMokarrXIqX1uNPtFPY+K9dSC1uHlyf+62FUfmekvWb/pmPN/pDO18IGaU1ztU08sG/oL/6hjr6OOukXDN/0zH+0qfnHHZmoL0sDHnwwD7rsf1GKK2x9Jgr0hTdlB3l+d0hmp5oh88bAe9tv1wEXE7QfJUDX2nOs27TNT1cEhH2U5jqGbqNScNwPawJ9hjK1TK+u09qhgRXoOD4l0t5aiOO11Erq5j7h2msnhqIhYOR5OqmxtzBHntR9Rf+WmXCsVuH1O3UNwv5nbyjCqlSSdGd1Ecc0k5ZiAqqiiNNzsAWJI9jhrgyKZgCANbZffU/KNoc9pplcQTxyMEOysCeXlzxTtE5zOcNWTvOpGsuyCECkgSwK8FBb3QYALJacrVGasWG5O/KIZO2oEc7Qw/7PBrdGbToYMVEZAG2wJuPTE+00AHCamwbXUsfF8estl7RTfGGmURiMhVSRgTZpELJcg73IIC7cueO9oc06cIBR7S+tzp0G8rp+0c8dMaqpMRRZyj8NGGlFLKzczc6tJ9sGYjeBwqZ+yQ7i9zprC5qzjmmp6qkB48ZkILAqhWx072JYAg7YMwOklkFMNURvCbdYXnMa6qQbBVmB8gqpG/5AYdu6JOmfEekEqu01DOkkImUh1KarHR3tvHbT+uOF1KESlPC16Thiu1jbj1iA5kj0kwZAeFFBTul7XkDkFLnbe3P1viYIKW5TSKTrVUjiSfTnGRzXvizmape66okLxUynnpsLMbbX5sbchjua2sl2OUE20GuuhMKqaiANSqgPDg4sp1CxAhW2999y256nHTwMVM3fzHxWHxjPspTslJCG8RQM34n7x/U4dAcgEz4k3qsOF7D0nna6YpRVBHMxlR7t3R/fHKnhtGwihcQvmD7RT2WhBzWrI8MEEUA/uf7YmnjM14k2wqf5En6S/8AajTkU0dSgvJTSrIPa9m+mO1h3bjhF/DWBqGk2zgr7y3IpQJJ418JYTp+CYX/APkGwyaaesz4hSUDHfUH0/aNZ6tY9JdlTUwVdRtck2AHrfDlxIlCTtOcds+zwltEDoMM4sx6Q1J5/wAkgI/LGWombWezgsStPvEbg/8A2G8fxZRCifDuXjaFTIhQnSyi4LqjXHWzqOV/IjFSgC+Ux9uzNnXXNpY8+H7TKDJWhWyzLLTwkSmQjVdWFoXK3OpE75IvzBxErYz0v6jtLG1mIy2+B/aFJVTOsfHrKaVlkV4hAoaVyt+4trWDXsSenpfDKWOmYSZRBcpTI4G+w49Z0jKoHSGNG3ZEVTblcAA29MaVNhPErZWObhKJ1pYnkeTgo0tuIXZQX03Avfna/wCuOd3eMrO9rbC8pl7RUKk3qKcH8S9OX5YM6xxg6xAOUkH6z6TtBQOLCop2B6F1sfzxzOpg2GxCMCUsIQmXQSSrUhVeQCwkBvtv5bX3Iv6nB3bxe1qANTOg5RN29y1p4VXU6p3hIUXUwVtO4UbnkRtc97kd8LVUGX/Dqwpu2YD1mP8AjJJ3RYavipo0fCwwssdtNu+5OlVHMsRyBsMQvfYz08gpnOyWN75jx8uvKENkCGnIMhlR5V4IchEcxqA0sh6rYex28xhhT01k/wCp7+1rA3478B58Yd2k7bfCR6I5Flmde5w10wxjzH3j0FieR5Y69XItomE/DzXe5BAB1vueMWdlY5ZqVFlbU1URAu24giJaVj5libX9sLSuy6zRjMlOscv6dfU6TqwH0HTGsbT5654xB2ocM9PCfC0nGk9I6fvE/wBWkYm81YUHKzcdh5naUfswRngmqmvepmaT+XkuFojS54zR+JECotNdlAE1eY0izRPE3hdSp+otipFxaYEcowYbicz7MVbRrHr/AMyjkNLN/wAtyNDfRgPoWxCmSNW4T1cYivfLs4zDzGn3lGcdngkrF1YtqZviqltcccZBsAC19QJAHLkD6Y4VsY1Kv3e43TKN7+ulvWPsxkgqIBPG6zpGhjmK7lonA4l/IiwkHsfPFDqukx0hUpvkcW4j0299oozHMeI1JRyFXqUl1BmW6SKiko1zewkBG4vYg87bzY3ISaqVPIlSuPDsel9/aUz0FRCLxxTLUFFYuhViZA32lhc3WQG+4sCo2wMMuk6ro475GW+2ux+0vihqVdyhl+Uho6JY2cE99SxvYgdeRuMd7xG8XNRJGa3LUk266TN5pkWayl2nmaKK5P21QAApNgWCm3pfEytQneehSxOCogdmO8OV/rNlBRJArBYqdDFGGdo4OITcbd9iguefI4qFsLTyqtftmzEm5J3/AG10ieLJooQUi1MC2o8QLqDHUGXYW2KcsTWmNZrrYl3a76acPhvCKHLoQy1RdlcsIFVVRlOq5JKsNwLg+2OhdZytUqZOyFrWzcbyrtF2ZkmJWl4CzxNcvGjQMw6ja6tuRcgixttvgenfwwweMSlY1L5Tw0IvLOxNDU6S1dUycM69MJkLahH42duekcrA2N8dpqw8RnMbVpZgtBBfTvDrtbXf0g3ZuaGohvK7JGg1uZm0xorM2lYo/C3I943A6X5DlNxGxS1KTC3iOlhued/2nlXnC11SZY1bhU4VYHcARlmYa9ZcEAMAALd7HM3aHSdFE4ekFqgXbUjj6fy0tzjs4s0RgZ1NQ1W/BKLYIp0mWwvfQNyd+enqbYZ6YYTmGxZpuKi7Bdb8dfntH+TqiRvUqVWNY+BSayANI5MT5yPb3AHnii2AvwMw12zPkPiOrHry8gILlVRXLMitojLsGanYmSR1Js8rODZAOYAFuQwozg2JlKyUGQlTcW0PDyF9ekC7V1byCUx7yVLikpxf5UP2rel22/lGOVGvt5S+EphLZ/0jMfP9PwnScrolhhjiXwooUfQYuBYWnkVHLsWPGFY7EnPO29ItNVLVMt6WpX4eqHlfZWP9r4z1Vsb8OM9XBs1Wn2QPeGqy8xtPGIpVEstJKpljNhxQAdD77d7xWO2pSL4YnMLiRUhGJvYMNDy1/nvKqfOGSpaWeIxK6aI4hpdysRLO7hTYBQbAC5sTgVipsZ2rQBpBVa9jmJ89gPaAZ9kPfhEWkMjB6N790kbmnf0PND5XHTdalLlL0MVdWV9jow+v3n3UZtBUvJMRLCwhaCzwklJCTzZVNrDbYg4O0VtZxKFSjamBcXBvfhKBmEA4dpYYwSwMeo2jBeJ7r3e9bQdrDxemO5gNICnU17t9Z5C8acRo5me9yoEEkgU8XidBupHy9DfHMwvvHyVCQWFgOo5W95YpVYuJHBMYGgWPiOY4xpC7NfvOB15WvbHTfeLdn7ruL3Jtrpf4RTkvaUVRa0QjEYUjvly1yxJYkDe5398SpuDeacThGoAZmvf+fCDzdo0jmSmenSUXGlzJp0mQpvyIFio73TfHTU1tHXAl07RWOnxtNBWVU6QtWRq68RiqxnS7OZSfCQBZNRDDmWsDsBYvqBczEiU3bsDwF7jQDzvxjuhy6LiWm3dYlBhvdIkQG3E6G5uTfYnkNr4cDi0zNUbL3eJOvEkxVmsLylp1h1F49UZaLVoRXRUt3TpupdrWv3uW2F/yl6DWHZ5rAfM8ILnkoVWE0xBkSEpABdy++pVRW7p3Fjtud7jCMRbWUw4bMMg2vdukJyvJ3Z5Y5GPFlu1U4O0MbHUIEb7zXJJHTf7uHVP7olSstgQNB4evU9I0qqWWq0S0sohSEAwXTuu24JIPyabBWXzJw5BbaQp1FpLkqC5bfmPLrfe8sqMwqWp40dEhrJiyIAdWhR45OmyizW8yowG9rneKtOn2pyaoPnwHrFvYejSoqjUoCKWlT4elHRreNx7+fW/pidIXN+A2mnGflUgh8Td5voJ0TGieVJghBM1y+OoheGQXR1Kn69R6jnjhFxaPTqNTYMu4nNcnlnp5jTyd6qpVtH0+Jp/urf5lsCt+tx5nGdWKHLx+k9jEJTrJ2g0Rt/8AFuflG8WTrJLDUxSxilV3mA02a8os6k3sFLbm+4Nxh+z/AFDaZBiWRWpMO8Qo9jpK8pr45zJT6Gkoy3Dik0gAMAbqunfStu6/Q/THAb6cIVqbU0zX741I6ffmJ5XU89NKJOJok2VZ28E46R1IHhcchJ19OR6wCn+fGMjrWUJa4/t4jmV6HiLTNftK7VzXp41WSnmjYyOG5gjZdLcmU3bcc9r4jWc3Fp6P4VhKZLsWuDp/Bwmr+KrZYkkCgyhbxTQOGSQHo8bFTY9QCbHli65it55ZWjTcrwOliNR6wKkr541cz0xgMbFohcMjI9jJEW5C5F11WF9Pkbqpa3elXp0r2Vs2w9RsZl8mpIkrqqOJ14bxcSHcAEGzBbk+pFue2I0socielialRsMjODobH+dZ7T09P+9pme0yQ7IgsTK9rKB08yTyFrnCgfmTrNU/okC6E8eQ11mur80qpWiWmjWd01M8oNokkIIVUJ8em55dQN+eNLs36Z5NKnRQHtWsD0ufWDZ/lGYywfDU8SRxvvK8kt5JSeZYhbD1G/lsMcc1MukrhqmFp1BUc5uWlrTyB6YxqrJJNUNdRDHUvIG07Fr3siXvuf1wX003iujmprYLvmtY6/EwXI8i0TyfDCP4pz9pKgvFSX+SO/jkt7W5m2wPFXW43la+KzpZr5Rw4sRz5eseUz07f4KFl4OsrKxe7yOLM4ItdgRszEjnthwVtYbTIy1P+c6HccgNtPoPWW0dIaFnZZV/d+jWA3eMbfdjN91a9wPoMATKN4VXGIUAjv7X+p6xJms1RPJwEGmrq1s29/habyPLvNe5t7eWJuCxAE2UVpovaN4U/wDJunTSdGyvL46eJIYhZEFgP+p9TzxoAsLCeRUqNUcu25heOxJMEJMEJnO2fZgViKyNw6mI6oZRzU+R9DhHTMOs1YXE9ibEXU7iZLIs2kMksTxWnFxU0vST/wA2EciSPEnzbH3kra5Wm2vQVVV1a44Ny6N9+EZ5nHGY6QRycOhBYyFGKiyr3FYixVdV736gA88OQAOkzIzXctq/C+vPX5Qak7SwpHI7KzUjTLHDq31KQA7DV4owbb+v0woYcdpU4ViyhWAexJtz4AdTDMx7PqUMcYjniXY08reC/LhybtGbb2II9sMyh9tpOniShzNoTrmGnuOPvE2XwGlvFDLpRzcUtWTEQevBnU2J9r4moKm011qnbEF115rr7qPqZM4z6phHegr0HWzRyR/16GNvUgHHWc8jOUsLSa5DLp6H2vMx2YWmFUyGtRTIGLssaaLg7BWdbEm53CqMRQLmveb8XUqmgGCadD8wN4vz0U0kshSqBeM2XVGoSVRyCmMAX6EEWPnhWHeuJbDu9OmoZdDxvqJrsjzesmVdVLVybdHWCL6WQG3pc/XF1LcvpPPr4bDIbioCPIMf/wBfGG1lRLP9jJOFUC3wtDeRyN7CSXkg6cgPXDMS2hPtrMyBEu4XXm2nqFPGG0uVpTxWl4dFTEgcNGvJITsOJLsf5VHnvjoUWttFqVmquALueewHpr73n1mUsw/w9PCkcUJKvFxuDdWA4bBwNlvqFhvcc8KbgWURaSo3eqNcnY2zbcCL7+s+EjMh+MkYUjR6opmjfWssYtbS1tzq2va9789sAHGOWspor3uI4WPUawbNczWHhfZd8bUVEBvfkJZR0t0U8t778uVHvrz4RqFDNmu1v7m4eQ5+YM0/Y3s0aVWlmbiVc3elk/0j0GK00yjXeZcXiu2IVRZV0AmlxSY5MEJMEJMEJMEJmu2HZJKwLIrGKpj3jlXmPQ+Y/tidSnm85swuLNE2Iup3ExlHnk8E5iqAKeqPMtfg1NttRI8DdNYvfa4NrCQcobN+03vhkqrmpap08S/t0v5R5mUEdWs8bBo6mWHQsUhHdtveM8mUm12W/IcsOyhhpMdJ+zZW3UHhv6w3ssLLIrnVUqyidwtgX07BT1Ciw25fXD0u6LSWKsWFvDbQdL8YroO08brVipCmKMhowVB4kb6tPd3BPdPLpbCZxc3lqmEdcho8dGudjLUio0igkBmpOOQsapIRYtuBpuyD3tg7u5NoAVmZ1ADZdzbl13lmYwrESsldyFzxYI3sDyLEAWB9cBHX4TlKpmAJQ+jESxItLcI12lydIEcEad4i9r2axtvbBpxP0nDUBQsqG3Viek+Y6KjkklilkkneFQZEmdiLEXvoFkI9QMHdJ3gTXCqRYBtiANPXee0tXUTUeumjigR4S8Ok3IPy6k0hdx5E2OO3NtJxqaitkdibWBv97xVTRmsPFaO9PXxBHCsXaJ47lXJsAvNhYcjbzwi2fUzS7Lh7IDYoTbhcfwQ9EMZEdQ61k/C4QijjsWS4OqW5IF9tzYDfnfFLEDWZ2XOO6Move/2iuvzlzMscarVVq+CKP/JpvUnkzDlqNrcgFubyLkmy6ma1w6lSznKnM+JvLjNX2T7KinLTztxquTxyHp/CnkByv1xSnTC6neYsViu1siaINh9+ZmmxWY5MEJMEJMEJMEJMEJMEIBnWTQVUZjnjDr68x7HmMcZQRYylKs9I3Q2nP8w7L11INEIFdScxDLs8dvuN09x+WM5puvh1E9VcVRxBu/cbmNj5yvK+1kb3i4uk20tT1t1bfoswG/8AOL46KoOlpytgmUBiLjmut/T7Q7MaKmkjcyRSU5eEQ8ULxFWMdFZSRY8r7bYewGu0glSopFmDak22N/KfOb0K1scnBqYnkAApljkAC6Sp7w3JJZQSRbkB0xxrMt73jUqj4dxnQgG+a45wjO8oqpJONDHJDPpQB0kBRupWZDsVU3sRfY4COUnRr0wtjqtzodPa0Ilymc1fFhV4SZQZCJNUciDmWjtcORsPpvhsriL/AFNNqZpk3AGg5E9YBmWVKrrUyVMdPUCRidTqy8NtihXuk3ULz6jC5CdTLUqrFTTRCRawtzluWLDFb4UVNRGhJjTwxR3BvaRwNtzbc2udsdAtpJ1gXv2tg2l+Z9ItzPtLFCvDaaOJRsKeiGpz6GUgBb+gv64R6uXSaqODZ9VW/wDk2lvTW89yzKK6tTQkf7upGN25mWX1ZjYk+/644ELbaCdarRw7Zie0b4Cb/Ichp6OMRwIFHU9WPmx64uqhRpPKrV3qtmcxnhpKTBCTBCTBCTBCTBCTBCTBCTBCTBCLs3yOmqQBPEkluVxuPY88cKg7ytKvUpG6G0yE37NOGS1DWTUxJvp8S/kCP1viH9OAbqbT0D+KGooWsgbrsYDW9ns2G0iUdYPN0AP9hgK1I618GTdcynp+8CNDWKbfuaLbrHMVH0s2FJqbZZovh2FzXPt+08ajrW2/c0f88xI/LXjln/tjGpQ/+QfYfaG0WQ5tvwoKGl/CgJ/Oxw+WoeQmVquEv32ZoYf2d1FRvX18ko+5GNKjz57H+kY52BPiMF/E6dEnsKQF+d/vNRkXZSjpN4YVDWtrO7f1HfFlpquwnn1sXWreNo7w8zyYISYISYISYISYIT//2Q==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2" descr="https://encrypted-tbn1.gstatic.com/images?q=tbn:ANd9GcSWd2aRwADWjqUM1h7i0nNXzoU5QoJmpVm9cKC_jJmIGfvTk-i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6355080"/>
            <a:ext cx="1800225" cy="4572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4C48-5DAD-47CE-9A75-1C43AFB79E54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56EB3-446F-417C-BFAF-E20705ED3D11}" type="datetime1">
              <a:rPr lang="en-US" smtClean="0"/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40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95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16752" y="635508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C8F4E884-CF36-4A72-8D81-3F4B7FAD820A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8600" y="635508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5048" y="6355080"/>
            <a:ext cx="533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67FDF49C-9152-4FE1-ADAF-9D9013033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0" y="6248400"/>
            <a:ext cx="9144000" cy="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encrypted-tbn1.gstatic.com/images?q=tbn:ANd9GcSWd2aRwADWjqUM1h7i0nNXzoU5QoJmpVm9cKC_jJmIGfvTk-il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7600" y="6355080"/>
            <a:ext cx="1800225" cy="457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5" r:id="rId2"/>
    <p:sldLayoutId id="2147483686" r:id="rId3"/>
    <p:sldLayoutId id="2147483687" r:id="rId4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1.png"/><Relationship Id="rId4" Type="http://schemas.openxmlformats.org/officeDocument/2006/relationships/image" Target="../media/image19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dumicator.org.uk/wp-content/uploads/2007/11/rfid-tag.jpg" TargetMode="External"/><Relationship Id="rId3" Type="http://schemas.openxmlformats.org/officeDocument/2006/relationships/hyperlink" Target="http://www.troper.com/uploads/images/935/armbot.jpg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levenez.com/unix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731EA3-8308-450C-AC07-A1F03A28C897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970963"/>
            <a:ext cx="8568890" cy="527743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274638"/>
            <a:ext cx="82296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kern="0" dirty="0" smtClean="0"/>
              <a:t>EECE 2160</a:t>
            </a:r>
            <a:endParaRPr lang="en-US" b="1" kern="0" dirty="0"/>
          </a:p>
        </p:txBody>
      </p:sp>
    </p:spTree>
    <p:extLst>
      <p:ext uri="{BB962C8B-B14F-4D97-AF65-F5344CB8AC3E}">
        <p14:creationId xmlns:p14="http://schemas.microsoft.com/office/powerpoint/2010/main" val="3560583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More precisely</a:t>
            </a:r>
            <a:endParaRPr lang="en-US" b="1" dirty="0"/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533400" y="1295400"/>
            <a:ext cx="8077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 Statement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stated using "natural language"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may be ambiguous, imprecise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step-by-step procedure, recipe, guaranteed to finish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definiteness, effective computability, finiteness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Program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express the algorithm using a computer language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high-level language, low-level language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Instruction Set Architecture (ISA)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specifies the set of instructions the computer can perform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 types, addressing mode, hardware/software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interface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2161" y="76200"/>
            <a:ext cx="2185639" cy="18288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DB1842-560C-431F-A123-7DBA29C3D6A0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More precisely</a:t>
            </a:r>
            <a:endParaRPr lang="en-US" b="1" dirty="0"/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457200" y="1524000"/>
            <a:ext cx="8077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533400" y="1447800"/>
            <a:ext cx="822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Microarchitecture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detailed organization of a processor implementation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different implementations of a single ISA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Logic Circuits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combine basic operations to realize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microarchitecture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many different ways to implement a single function </a:t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(e.g., addition)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Devices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properties of materials, manufacturability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2520" y="152400"/>
            <a:ext cx="2267565" cy="156210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CF60B9-C1DB-47CA-B63E-E34CF14926D7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Problem solving with computation</a:t>
            </a: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143000"/>
            <a:ext cx="8534400" cy="11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systematic sequence of transformations between layers of abstraction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24000" y="17526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/>
              <a:t>Problem</a:t>
            </a:r>
            <a:endParaRPr lang="en-US" b="1" i="1">
              <a:latin typeface="Franklin Gothic Book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524000" y="29718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/>
              <a:t>Algorithm</a:t>
            </a:r>
            <a:endParaRPr lang="en-US" b="1" i="1">
              <a:latin typeface="Franklin Gothic Book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524000" y="41910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 dirty="0"/>
              <a:t>Program</a:t>
            </a:r>
            <a:endParaRPr lang="en-US" b="1" i="1" dirty="0">
              <a:latin typeface="Franklin Gothic Book" pitchFamily="34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038600" y="2362200"/>
            <a:ext cx="377770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0033CC"/>
                </a:solidFill>
              </a:rPr>
              <a:t>Software Design:</a:t>
            </a:r>
          </a:p>
          <a:p>
            <a:pPr algn="l"/>
            <a:r>
              <a:rPr lang="en-US" dirty="0">
                <a:solidFill>
                  <a:srgbClr val="0033CC"/>
                </a:solidFill>
              </a:rPr>
              <a:t>choose algorithms and data structures</a:t>
            </a:r>
            <a:endParaRPr lang="en-US" dirty="0">
              <a:solidFill>
                <a:srgbClr val="0033CC"/>
              </a:solidFill>
              <a:latin typeface="Franklin Gothic Book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038600" y="3581400"/>
            <a:ext cx="30850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 dirty="0">
                <a:solidFill>
                  <a:srgbClr val="0033CC"/>
                </a:solidFill>
              </a:rPr>
              <a:t>Programming:</a:t>
            </a:r>
          </a:p>
          <a:p>
            <a:pPr algn="l"/>
            <a:r>
              <a:rPr lang="en-US" dirty="0">
                <a:solidFill>
                  <a:srgbClr val="0033CC"/>
                </a:solidFill>
              </a:rPr>
              <a:t>use language to express design</a:t>
            </a:r>
            <a:endParaRPr lang="en-US" dirty="0">
              <a:solidFill>
                <a:srgbClr val="0033CC"/>
              </a:solidFill>
              <a:latin typeface="Franklin Gothic Book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24000" y="54102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 dirty="0" smtClean="0"/>
              <a:t>Instruction Set</a:t>
            </a:r>
            <a:endParaRPr lang="en-US" b="1" i="1" dirty="0"/>
          </a:p>
          <a:p>
            <a:pPr algn="ctr"/>
            <a:r>
              <a:rPr lang="en-US" b="1" i="1" dirty="0"/>
              <a:t>Architecture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3352800" y="44196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3352800" y="32004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2"/>
          <p:cNvSpPr>
            <a:spLocks noChangeArrowheads="1"/>
          </p:cNvSpPr>
          <p:nvPr/>
        </p:nvSpPr>
        <p:spPr bwMode="auto">
          <a:xfrm>
            <a:off x="3352800" y="19812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4158701" y="4800600"/>
            <a:ext cx="40386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rgbClr val="0033CC"/>
                </a:solidFill>
              </a:rPr>
              <a:t>Compiling/Interpreting:</a:t>
            </a:r>
          </a:p>
          <a:p>
            <a:pPr algn="l"/>
            <a:r>
              <a:rPr lang="en-US" dirty="0">
                <a:solidFill>
                  <a:srgbClr val="0033CC"/>
                </a:solidFill>
              </a:rPr>
              <a:t>convert language to </a:t>
            </a:r>
            <a:br>
              <a:rPr lang="en-US" dirty="0">
                <a:solidFill>
                  <a:srgbClr val="0033CC"/>
                </a:solidFill>
              </a:rPr>
            </a:br>
            <a:r>
              <a:rPr lang="en-US" dirty="0">
                <a:solidFill>
                  <a:srgbClr val="0033CC"/>
                </a:solidFill>
              </a:rPr>
              <a:t>machine instructions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82BB75-0357-4B55-B3F8-FA02DD5AE6A6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Problem solving with computation</a:t>
            </a:r>
            <a:endParaRPr lang="en-US" sz="4000" b="1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28600" y="1143000"/>
            <a:ext cx="8534400" cy="115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systematic sequence of transformations between layers of abstraction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04261" y="17526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sz="2000" b="1" i="1" dirty="0" smtClean="0"/>
              <a:t>Instruction </a:t>
            </a:r>
            <a:r>
              <a:rPr lang="en-US" sz="2000" b="1" i="1" dirty="0"/>
              <a:t>Set</a:t>
            </a:r>
          </a:p>
          <a:p>
            <a:pPr algn="ctr"/>
            <a:r>
              <a:rPr lang="en-US" sz="2000" b="1" i="1" dirty="0"/>
              <a:t>Architecture</a:t>
            </a:r>
            <a:endParaRPr lang="en-US" sz="2000" b="1" i="1" dirty="0">
              <a:latin typeface="Franklin Gothic Book" pitchFamily="34" charset="0"/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504261" y="29718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/>
              <a:t>Microarch</a:t>
            </a:r>
            <a:endParaRPr lang="en-US" b="1" i="1">
              <a:latin typeface="Franklin Gothic Book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504261" y="41910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/>
              <a:t>Circuits</a:t>
            </a:r>
            <a:endParaRPr lang="en-US" b="1" i="1">
              <a:latin typeface="Franklin Gothic Book" pitchFamily="34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4018861" y="2362200"/>
            <a:ext cx="352493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>
                <a:solidFill>
                  <a:srgbClr val="0033CC"/>
                </a:solidFill>
              </a:rPr>
              <a:t>Processor Design:</a:t>
            </a:r>
          </a:p>
          <a:p>
            <a:pPr algn="l"/>
            <a:r>
              <a:rPr lang="en-US">
                <a:solidFill>
                  <a:srgbClr val="0033CC"/>
                </a:solidFill>
              </a:rPr>
              <a:t>choose structures to implement ISA</a:t>
            </a:r>
            <a:endParaRPr lang="en-US">
              <a:solidFill>
                <a:srgbClr val="0033CC"/>
              </a:solidFill>
              <a:latin typeface="Franklin Gothic Book" pitchFamily="34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4018861" y="3429000"/>
            <a:ext cx="300633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>
                <a:solidFill>
                  <a:srgbClr val="0033CC"/>
                </a:solidFill>
              </a:rPr>
              <a:t>Logic/Circuit Design:</a:t>
            </a:r>
          </a:p>
          <a:p>
            <a:pPr algn="l"/>
            <a:r>
              <a:rPr lang="en-US">
                <a:solidFill>
                  <a:srgbClr val="0033CC"/>
                </a:solidFill>
              </a:rPr>
              <a:t>gates  and low-level circuits to</a:t>
            </a:r>
            <a:br>
              <a:rPr lang="en-US">
                <a:solidFill>
                  <a:srgbClr val="0033CC"/>
                </a:solidFill>
              </a:rPr>
            </a:br>
            <a:r>
              <a:rPr lang="en-US">
                <a:solidFill>
                  <a:srgbClr val="0033CC"/>
                </a:solidFill>
              </a:rPr>
              <a:t>implement components</a:t>
            </a:r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 bwMode="auto">
          <a:xfrm>
            <a:off x="1504261" y="5410200"/>
            <a:ext cx="18288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en-US" b="1" i="1"/>
              <a:t>Devices</a:t>
            </a:r>
          </a:p>
        </p:txBody>
      </p:sp>
      <p:sp>
        <p:nvSpPr>
          <p:cNvPr id="23" name="AutoShape 9"/>
          <p:cNvSpPr>
            <a:spLocks noChangeArrowheads="1"/>
          </p:cNvSpPr>
          <p:nvPr/>
        </p:nvSpPr>
        <p:spPr bwMode="auto">
          <a:xfrm>
            <a:off x="3333061" y="44196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AutoShape 10"/>
          <p:cNvSpPr>
            <a:spLocks noChangeArrowheads="1"/>
          </p:cNvSpPr>
          <p:nvPr/>
        </p:nvSpPr>
        <p:spPr bwMode="auto">
          <a:xfrm>
            <a:off x="3333061" y="32004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auto">
          <a:xfrm>
            <a:off x="3333061" y="1981200"/>
            <a:ext cx="685800" cy="1676400"/>
          </a:xfrm>
          <a:prstGeom prst="curvedLeftArrow">
            <a:avLst>
              <a:gd name="adj1" fmla="val 48889"/>
              <a:gd name="adj2" fmla="val 97778"/>
              <a:gd name="adj3" fmla="val 33333"/>
            </a:avLst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4018861" y="4800600"/>
            <a:ext cx="350666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/>
            <a:r>
              <a:rPr lang="en-US" b="1" i="1">
                <a:solidFill>
                  <a:srgbClr val="0033CC"/>
                </a:solidFill>
              </a:rPr>
              <a:t>Process Engineering &amp; Fabrication:</a:t>
            </a:r>
          </a:p>
          <a:p>
            <a:pPr algn="l"/>
            <a:r>
              <a:rPr lang="en-US">
                <a:solidFill>
                  <a:srgbClr val="0033CC"/>
                </a:solidFill>
              </a:rPr>
              <a:t>develop and manufacture</a:t>
            </a:r>
            <a:br>
              <a:rPr lang="en-US">
                <a:solidFill>
                  <a:srgbClr val="0033CC"/>
                </a:solidFill>
              </a:rPr>
            </a:br>
            <a:r>
              <a:rPr lang="en-US">
                <a:solidFill>
                  <a:srgbClr val="0033CC"/>
                </a:solidFill>
              </a:rPr>
              <a:t>lowest-level components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549C53-8E49-457B-BB20-61C015B79B6F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457200" y="1524000"/>
            <a:ext cx="8077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19100" y="1920240"/>
            <a:ext cx="8229600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400" b="1" dirty="0"/>
              <a:t>Introduction to Computing Systems: From bits &amp; gates to C &amp; beyond </a:t>
            </a:r>
            <a:r>
              <a:rPr lang="en-US" sz="2400" dirty="0"/>
              <a:t>2nd Edition</a:t>
            </a:r>
            <a:endParaRPr lang="en-US" sz="2400" b="1" dirty="0"/>
          </a:p>
          <a:p>
            <a:r>
              <a:rPr lang="en-US" sz="2400" dirty="0"/>
              <a:t>by Yale </a:t>
            </a:r>
            <a:r>
              <a:rPr lang="en-US" sz="2400" dirty="0" err="1"/>
              <a:t>Patt</a:t>
            </a:r>
            <a:r>
              <a:rPr lang="en-US" sz="2400" dirty="0"/>
              <a:t> </a:t>
            </a:r>
            <a:r>
              <a:rPr lang="en-US" sz="2400" dirty="0" smtClean="0"/>
              <a:t>and</a:t>
            </a:r>
            <a:r>
              <a:rPr lang="en-US" sz="2400" dirty="0"/>
              <a:t> Sanjay </a:t>
            </a:r>
            <a:r>
              <a:rPr lang="en-US" sz="2400" dirty="0" smtClean="0"/>
              <a:t>Patel</a:t>
            </a:r>
          </a:p>
          <a:p>
            <a:endParaRPr lang="en-US" sz="2400" b="1" kern="0" dirty="0" smtClean="0">
              <a:solidFill>
                <a:srgbClr val="0033CC"/>
              </a:solidFill>
            </a:endParaRPr>
          </a:p>
          <a:p>
            <a:r>
              <a:rPr lang="en-US" sz="2400" b="1" kern="0" dirty="0" smtClean="0">
                <a:solidFill>
                  <a:srgbClr val="0033CC"/>
                </a:solidFill>
              </a:rPr>
              <a:t>Chapter 1: Welcome Aboard</a:t>
            </a:r>
            <a:endParaRPr lang="en-US" sz="2400" b="1" kern="0" dirty="0">
              <a:solidFill>
                <a:srgbClr val="0033CC"/>
              </a:solidFill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42520" y="152400"/>
            <a:ext cx="2267565" cy="156210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CF60B9-C1DB-47CA-B63E-E34CF14926D7}" type="datetime1">
              <a:rPr lang="en-US" smtClean="0"/>
              <a:t>1/8/2017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421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AEA64D-1681-46AD-99B2-C57AA64D9638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35015" y="1828800"/>
            <a:ext cx="8686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b="1" kern="0" dirty="0" smtClean="0">
                <a:solidFill>
                  <a:srgbClr val="0033CC"/>
                </a:solidFill>
              </a:rPr>
              <a:t>Introduction to Embedded Systems and the </a:t>
            </a:r>
            <a:r>
              <a:rPr lang="en-US" sz="4000" b="1" kern="0" dirty="0" err="1" smtClean="0">
                <a:solidFill>
                  <a:srgbClr val="0033CC"/>
                </a:solidFill>
              </a:rPr>
              <a:t>ZebBoard</a:t>
            </a:r>
            <a:r>
              <a:rPr lang="en-US" sz="4000" b="1" kern="0" dirty="0" smtClean="0">
                <a:solidFill>
                  <a:srgbClr val="0033CC"/>
                </a:solidFill>
              </a:rPr>
              <a:t> Platform</a:t>
            </a:r>
            <a:endParaRPr lang="en-US" sz="4000" b="1" kern="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831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Topics to be covered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228600" y="1371600"/>
            <a:ext cx="8305800" cy="47088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Introduction to the </a:t>
            </a:r>
            <a:r>
              <a:rPr lang="en-US" dirty="0" smtClean="0">
                <a:solidFill>
                  <a:srgbClr val="0033CC"/>
                </a:solidFill>
              </a:rPr>
              <a:t>Embedded Systems</a:t>
            </a:r>
            <a:endParaRPr lang="en-US" dirty="0">
              <a:solidFill>
                <a:srgbClr val="0033CC"/>
              </a:solidFill>
            </a:endParaRPr>
          </a:p>
          <a:p>
            <a:endParaRPr lang="en-US" dirty="0" smtClean="0">
              <a:solidFill>
                <a:srgbClr val="0033CC"/>
              </a:solidFill>
            </a:endParaRPr>
          </a:p>
          <a:p>
            <a:r>
              <a:rPr lang="en-US" dirty="0" smtClean="0">
                <a:solidFill>
                  <a:srgbClr val="0033CC"/>
                </a:solidFill>
              </a:rPr>
              <a:t>Introduction to the </a:t>
            </a:r>
            <a:r>
              <a:rPr lang="en-US" dirty="0" err="1" smtClean="0">
                <a:solidFill>
                  <a:srgbClr val="0033CC"/>
                </a:solidFill>
              </a:rPr>
              <a:t>ZedBoard</a:t>
            </a:r>
            <a:endParaRPr lang="en-US" dirty="0" smtClean="0">
              <a:solidFill>
                <a:srgbClr val="0033CC"/>
              </a:solidFill>
            </a:endParaRPr>
          </a:p>
          <a:p>
            <a:endParaRPr lang="en-US" dirty="0" smtClean="0">
              <a:solidFill>
                <a:srgbClr val="0033CC"/>
              </a:solidFill>
            </a:endParaRPr>
          </a:p>
          <a:p>
            <a:r>
              <a:rPr lang="en-US" dirty="0" smtClean="0">
                <a:solidFill>
                  <a:srgbClr val="0033CC"/>
                </a:solidFill>
              </a:rPr>
              <a:t>Introduction to Linux</a:t>
            </a:r>
          </a:p>
          <a:p>
            <a:endParaRPr lang="en-US" dirty="0" smtClean="0">
              <a:solidFill>
                <a:srgbClr val="0033CC"/>
              </a:solidFill>
            </a:endParaRPr>
          </a:p>
          <a:p>
            <a:r>
              <a:rPr lang="en-US" dirty="0" err="1" smtClean="0">
                <a:solidFill>
                  <a:srgbClr val="0033CC"/>
                </a:solidFill>
              </a:rPr>
              <a:t>ZedBoard</a:t>
            </a:r>
            <a:r>
              <a:rPr lang="en-US" dirty="0" smtClean="0">
                <a:solidFill>
                  <a:srgbClr val="0033CC"/>
                </a:solidFill>
              </a:rPr>
              <a:t> Software</a:t>
            </a:r>
          </a:p>
          <a:p>
            <a:pPr>
              <a:buNone/>
            </a:pPr>
            <a:endParaRPr lang="en-US" dirty="0" smtClean="0">
              <a:solidFill>
                <a:srgbClr val="0033CC"/>
              </a:solidFill>
            </a:endParaRPr>
          </a:p>
          <a:p>
            <a:endParaRPr lang="en-US" dirty="0"/>
          </a:p>
        </p:txBody>
      </p:sp>
      <p:pic>
        <p:nvPicPr>
          <p:cNvPr id="38914" name="Picture 2" descr="http://b-i.forbesimg.com/meghanbiro/files/2013/05/elearning_imag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8678" y="1"/>
            <a:ext cx="1825322" cy="1371599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CADE3F-E4C4-4583-8FB0-EE3095FDE82C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5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528"/>
            <a:ext cx="8229600" cy="563562"/>
          </a:xfrm>
        </p:spPr>
        <p:txBody>
          <a:bodyPr/>
          <a:lstStyle/>
          <a:p>
            <a:r>
              <a:rPr lang="en-US" dirty="0" smtClean="0"/>
              <a:t>Embedded Processors</a:t>
            </a:r>
            <a:endParaRPr lang="en-US" b="1" dirty="0"/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>
            <p:extLst/>
          </p:nvPr>
        </p:nvGraphicFramePr>
        <p:xfrm>
          <a:off x="1143000" y="1789263"/>
          <a:ext cx="6084455" cy="4268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CorelDRAW" r:id="rId3" imgW="5744520" imgH="4030200" progId="CorelDRAW.Graphic.9">
                  <p:embed/>
                </p:oleObj>
              </mc:Choice>
              <mc:Fallback>
                <p:oleObj name="CorelDRAW" r:id="rId3" imgW="5744520" imgH="40302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89263"/>
                        <a:ext cx="6084455" cy="42682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AutoShape 4" descr="data:image/jpeg;base64,/9j/4AAQSkZJRgABAQAAAQABAAD/2wCEAAkGBxIHBhQUBxMVFRUXDRYWGBcXEhsXHBYcIBYZHhwfIBceHCghGxsnHSIfIzUhJSk3Ly8uHSAzODMsNygtLisBCgoKDg0OGxAQGywfHCY3KywsLCw3Ny4sLCwsLDc3LCwsLCwvLCwsLCwsLCwsKywsLSwsLCwsLywsLCwtNCwsLP/AABEIAKsBJwMBIgACEQEDEQH/xAAcAAEAAwEBAQEBAAAAAAAAAAAABQYHAwQCAQj/xABNEAABAwICAgoPBgUCBQUAAAABAAIDBBEFEgYhExUWMTZRVHWU0gcUIjRBUlNxkZKis7TR0xcjYXSTsjI1QlWBN6MkM0NyxGNkgqHB/8QAGgEBAAMBAQEAAAAAAAAAAAAAAAECAwQFBv/EACwRAQABAgUCBgICAwEAAAAAAAABAgMREhQxUQRSEyEyQkTwQaEzYXHR8SL/2gAMAwEAAhEDEQA/ANxREQEREBERAREQEREGadkWnbVaUxicXAoAQMxGvZXcRVd2ph8T2nfNWfTzhWzm8e9conBsJjxvSmOKvL8naNQ+zJXx3cJKYAktIJsHO9K0jZwXIqqvZYnD/iO2ph8T2nfNNqYfE9p3zWgfZ1QcU/TJ+un2dUHFP0yfrqM0Lae53M/2ph8T2nfNNqYfE9p3zWgfZ1QcU/TJ+un2dUHFP0yfrpmg09zuZ/tTD4ntO+abUw+J7TvmtA+zqg4p+mT9dPs6oOKfpk/XTNBp7ncz/amHxPad802ph8T2nfNaB9nVBxT9Mn66fZ1QcU/TJ+umaDT3O5n+1MPie075ptTD4ntO+a0D7OqDin6ZP10+zqg4p+mT9dM0GnudzP8AamHxPad802ph8T2nfNaB9nVBxT9Mn66fZ1QcU/TJ+umaDT3O5n+1MPie075ptTD4ntO+a0D7OqDin6ZP11SpqJuGY5WQ0xfkjq2hofI55ANNA4jM4k2zOJ/ypiYlS5aropxzLJ2L4RT1NY2LULwG1yd9r775V+VF7G3f1Z54P2vV6VJ3dlr0QIiKGgiIgIiICIiAiIgIiICIiAiIgIiICIiDOdPOFbObx71y4aF8OI+bar3tIu+nnCtnN4965cNC+HEfNtV72kV/a4vk/eF60kxQ4PhDpYmhzs8bGg6hmfI1gLiN5oLrk8QKin6VbWVDIcVDZZXSuaTTa2taDGC57HOuwgyNuwFxtr8KslTTsqqdzKprXsc0tc1zQ5rgd8EHUR+C8LMApI4mNZTwgRvL2ARN7lxIJI1b5cAb8YB8Co7UGzThtRM1tHTTEumib3RiaCx0skZePvPA6NwsbHWF2g00jnfANgnbs5GUkwnKCSGOc1spcGuI1G3nsph+CUz22fBER3P/AE2/0vL2+DwPJd5yT4V+uwamdKxzoIs0bQGHY23YAbgDVqsd7iueNBWKzS2obgeHy0rGmSqotlc0QSy91sLH5WtjOZoJNsxuBquvadMshLZKSoMjZBGWtdD3UmwCZ7WudKP4Gb5da/gurDFQxQtjEMbGiJmSOzQNjbYCzfFFgBYcQXKrwinrInNq4Y3tdJncHRtILsobmNxrdl1X4tSCCOncBp3yQxTOiYGASAMAe9zYi2MNc8PzESM1loaNd3CyN04hM7GugqGl8DpBmYwXLRLeMXf95J92RlZe+ZpGo3E1LgdLLM50lPEXPjyOcY23c3VqJtvam+q3iC/BgNKHginhu2PIPum6m2cLb29Zzh/8ncZQQB08jJjdHHIQ9rhsYEZkz9sU8LQTstmG8zTldrtv2tY96bTiGplY2OGfupGsffYvuXOnkhAd953XdsfrZmFhe+sKZjwOliaBHBEMpuPu26jnY++9v52Md52NPgC8dVorTVGIxS5cpjfma1rWAZtkMl75cwJeS42IuSb3uUHlrtIpKevmZGxhyYhRwi97ls2TMd/fGY28yjn9kJktGx9JBKC6JkrWSCO8jH09RKwhzZSGXMLm69YI3rG4tUuEU82ItnlhjMzQMshjBcLXtZ1r6rnzXPGvluC0zA3LBEMrGtb923uWta9rQNWoBr3gDwB7uMoO2GVJrcNikkaWF8LHlpIOUloNrgkavwKy/GeFtf8AnY/g6ZapTU7KSnaymaGsa0Na0CwaALAAeAALK8Z4W1/52P4OmVqd3P1X8af7G3f1Z54P2vV6VF7G3f1Z54P2vV6UTu0s+iBERQ0EREBERAREQEREBERAREQEREBERAREQZzp5wrZzePeuXDQvhxHzbVe9pF3084Vs5vHvXLhoXw4j5tqve0iv7XF8n7wuWleLy4PRxmgYx75KlsQD3ljRdrnXuGk/wBPEoLdLiXJ6TpMv0VI6ed70vOTPdSqMSmIl7fS2KLlMzU+t0uJcnpOky/RTdLiXJ6TpMv0V8ryYlXigjbdpe58ojYxtrucQTa5IA1Am5O8Cpyw6Z6S1H4e3dLiXJ6TpMv0U3S4lyek6TL9FRseLxXY2qJikfb7t+pwJcWi9rgXIsDfX4LrhulpXOZsUodne1oygm2Zj3AnVqaQ12v8DxFMsI01j7KZ3S4lyek6TL9FN0uJcnpOky/RUXHj1NKG7FK05mgt3+6Bvl3x/UQbX37arr9Zi7Htgs1330DpG72oNa1xB17+tMsGlspPdLiXJ6TpMv0U3S4lyek6TL9FQsOklPNShweA4w7JkJsR91stid4Oya9/eufAV7cOxFmIteaa/cTOjdcW7oWvbjH4plgjpbM7PbulxLk9J0mX6KbpcS5PSdJl+ivlEywto7XCc0QxuXGqefbCNkb4aswkRvL2n7qKQG5aD/Xbe8ComM8La/8AOx/B0ytnY+36/nb/AMSlVTxnhbX/AJ2P4OmVad3hddERExHKf7G3f1Z54P2vV6VF7G3f1Z54P2vV6UTumz6IERFDQREQEREBERAREQEREBERAREQEREBERBnOnnCtnN4965cNC+HEfNtV72kXfTzhWzm8e9cuGhfDiPm2q97SK/tcXyfvCzaed70vOTPdSqMU3pjhs+JUUW1YY58dW2Sz3lgIDHtPdBrtfdcSgdq8T5PS9Lf9BKZiHudJeooomKp/L7XlxGgZiEQE2YFsgexzTZzHC9iDx2JGvVYkLvtXifJ6Xpb/oJtXifJ6Xpb/oKc0Oqeqsz+UYNHodla4mQkZc15CdkyvL2l99Zs8ki1t+29qXNujEDGMEecZI4mNIdryxtla0ax4WyPB8/4KX2rxPk9L0t/0E2rxPk9L0t/0ExhXx7HKMdo9CZGnu7NZE3Lm7l2xEmMuFtZaTcW/C97BfdRgkc1NExrpGbEzKxzH2cGluUgkgggj8PxFipDavE+T0vS3/QTavE+T0vS3/QTGDUWOUUdGqfYy1ocATewd/7Y0/uz6da99DQtoc+wl1nyF9ibgEgA21bxtfX4V22rxPk9L0t/0E2rxPk9L0t/0EzQmOosRtL7RfG1eJ8npelv+gm1eJ8npelv+gmaE6u1ykOx9v1/O3/iUqqeM8La/wDOx/B0yu2hWFT4XBUnFRG181cZQ2N5eA3YIY/4i1uu7Cd7whUnGeFtf+dj+DplFO7weumJiqY5T/Y27+rPPB+16vSovY27+rPPB+16vSrO6bPogREUNBERAREQEREBERBS9GMMqcW0bpp6jEasPlo4pHBogABcwONhsO9cqT3Ozf3Ks/2PoL70B4DUHNtP7pqnJHZIyeIEoIDc7N/cqz/Y+gm52b+5Vn+x9BccO06pKvD2STOdGXU4kLSxxDPuDPlLw3KXbEC61/6SvWNLaTI4ukIyRyPcHRva5oY1jnEtLQR3L2OHGHAhBy3Ozf3Ks/2PoJudm/uVZ/sfQUhgmMMxmCR1M17QyqlhOduW5jeWEjjFwf8A9sbhSKCE0Qmklwx4rJHSuZXVMYe/LmLWTva2+UAXsBvBTagtD+8Z+dKz4mRTqAiIgznTzhWzm8e9cuGhfDiPm2q97SLvp5wrZzePeuXDQvhxHzbVe9pFf2uL5P3hfcYxqnwWJrsUkEYc/K24JubE2FgfACf8KM3dYdylvqP6q8unXftD+ck+FmXhL8pGY2ubDXvqIpxexY6WLtObHBMbusO5S31H9VN3WHcpb6j+qocvAdYnXbev6V+tfmHcm+sjUfSpyN9BHcl93WHcpb6j+qm7rDuUt9R/VUTdfJfZwBOs7wvvpkNBHcmN3WHcpb6j+qm7rDuUt9R/VUOZA0gOIBO9r319XTKaCO5LbusO5S31H9VN3WHcpb6j+qogvs4AnWd4X30L8tsxtc2GvfKZDQR3Jfd1h3KW+o/qpu6w7lLfUf1VDtfnHcm/mKMeHtuw3BF7g3TIaCO5cMLxOHF6MS4c8PYXOAcL74JBGviIssxxnhbX/nY/g6ZXTsf/AMkk5xq/iHql4zwtr/zsfwdMop3eN1kYUzH9p/sbd/Vnng/a9XpUXsbd/Vnng/a9XpRO69n0QIiKGiu6VROqsQoohLLG2SrkD9ildGXAU0zgMzTe2YA/4X1uTj5TXdOm6y+8e/n2H/nJfhJ1OoK/uTj5TXdOm6ybk4+U13TpusvC/TF0EgkqoGimdV1FO14mvJmhE2YmLJYNJieBZ5P8JtrNu2IabwUVY5hjlc2NkrpXgC0Yjgim3r3ddsjd7w3QejcnHymu6dN1k3Jx8prunTdZfkmmNNEHbMJGuYyRzmlndNDDCDcX3zs0ZH4E8Vl78AxbbmidII3R2qJYrOIJOxyOZfV4CQgpHZOw9+juhM9RhdXWNlYYspNZK4d1Mxp1F1jqJRe7s3/6ZVXng+IjRBO6A8BqDm2n901e7GMWhwqJm2BcNkfsbQ2N7y45XOIDWAn+EE34gV4dAeA1BzbT+6au2kOEy4lJTvw+VkckFSZQZIjK03ikjILWyMO8+97+BBEs0Xw+twEMwtwDH094niQvsO1XU7XgF3dARuIsfDv610l0XoC4xVGyFxjke9xmlu9pbHG8PkzaxlbGMpO80cS8cPY9jZWsM0uyRinLHtcw5nEslY4h4eA1p2RxLcp17xCbgnGnZnqc8jY3ZnyQhwleamKYF7A4As+7DMgtqtrFkFowyhhw7O2iNtklfMW5y7W92ZxAJ1AuJOrVcr3KqYZocaHHmVDpWENjaMjYTHZwi2OzLSZWxWudjLTrN8ytaCl4DXVcDJ20NI2Vm2dXZ5qWsv8A8RJfuS02sdSlNtMQ/t7emt6i+9D+8Z+dKz4mRTqCv7aYh/b29Nb1FXOyHpBiWH6ITSQ0wgc0xEStqmvLTs0Ytkyd1f8AhtxFaGvmSMSNtIARcGxF9YNwf8HWgyGrxCpxSop5ceg2CZ2GguZf/wBV1jlOtl9/KdY3ipPQvhxHzbVe9pF3084Vs5vHvXLhoXw4j5tqve0iv7XF8n7wsGnXftD+ck+FmVP0jwipxLEWSUT42iBofGHAkvkz3cLhwDAWtDLkO1PfqVr7ItUyjmoX1TgxorJLuJsBemmA1+dQW6Sj5TF64SnZ7/S5ZtYVT+ULiOAVVZRvEjy4uNQSDO4WBna6JoP9IDBY2/8AtfUeBVcJPa0pa19RK94Ezt51ayQW4nbDsgJG+Xf5Exuko+UxeuE3SUfKYvXCt5OnC3z+0NPg9eyO1PO4juMwM7i422YEB1wW78R39eU3vrv+bR1kU0rqd9nPe9weZTrJp42b1u4OYHWBqBGrVZTW6Sj5TF64TdJR8pi9cJ5Iwt937Rk2FVEpY8tBLJoXNa+cvdlbM977yEazlyCx8XfO+vuvpa6Wqe+B2xgxnLaQuEf3Txl2INtI7ZMrg7ftq8FjIbpKPlMXrhN0lHymL1wnkn/x3ftAYdT1ldSvdCZGWe8M2WSTNYw0+857Q4AuEgvbUSd9TFRQzPw+AtbeSKrEuR8xcS27xbZS3+LK7w+EWud9d90lHymL1wm6Sj5TF64QjJHuRdFgtVTtZlfltI15Y2UhvdVL3ygi1ndw4C5GsjwL0aK4TNhj3GvOZzqenBdshcC5jMru5O9r13/FezdJR8pi9cJuko+UxeuE8iItxMTjt/a1dj/+SSc41fxD1S8Z4W1/52P4OmVw7HErZ9HnOhILXV9UQRvEGofYj8FT8Z4W1/52P4OmVad3z3W7T/l7dC5KtmI1W1EcDxaDNssz4yDlfvBsbrhWvtjFeT0fS5foKG7G3f1Z54P2vV6VZ3Ws+iFe7YxXk9H0uX6C8+JVOKDDpc8FGBsL7kVUtx3J3vuN9WlCLjWoaMq0Aq8Sq6bDTpU23/GSbC9xIleztOfW9tvQ69z4R4Tqqgse/n2H/nJfhJ1OoKhDJhk+OvEkOWR0s7M743CN7wwibKT3AeWZrnUS0O3wCvqfAsLxHBnMpXxBkkbrSRzhx+8YILhxcQ64AYL3BLQN8L7rNCWV5kbWTymN0lRI2Noa3I+Zj2OdmtckNe8AHV3RuDqt90+hkUU8D5JHudFLI87wEuYtcA4eENe1rh4bt39ZuHOChwqsp4w4RAmndOGPltJsbwwuc4Zsxb3LL3uBkbxBTuDx07aQuwgsMckjpczH5muc43c4EEjWderVe6rrNAYmYUacTy7E6kZE4ZY7ktgEQcHFhLe5ANhqJHESDYMDwtuEUGxxuLryPe5xFrue8ucbec+fjJOtBVOzf/plVeeD4iNE7N/+mVV54PiI0QSOguLU8WhVCJJ4gRh1OCDK0EHYm6iL6ipzbmm5RD+sz5rntBSclg/QZ1U2go+S0/6DOqg6bc03KIf1mfNNuablEP6zPmue0FHyWn/QZ1U2go+S0/6DOqg6bc03KIf1mfNNuablEP6zPmue0FHyWn/QZ1U2go+S0/6DOqg8Whcglw2Z0RDgcTrCCDcH/iZPCp9cqamZSQhtKxrGjea1oaB/gal1QEREGc6ecK2c3j3rlw0L4cR821XvaRd9POFbObx71yrtTRMqZGukzhzQ4AskfGbG1xdjgSDYavwWkRjS4LlcUX80/fJs5AO+vzIOIehYrtc3x5+lz/UTa5vjz9Ln+oq5Ja6ujiW1ZBxD0JkHEPQsV2ub48/S5/qJtc3x5+lz/UTJJq6OJbVkHEPQmQcQ9CxXa5vjz9Ln+ovJVUYZXQtbJPZz3gjtubXaMkf9TjTJJHV0z+JbrkHEPQmQcQ9Cw+spmUtK55dUuytvlbVTlzvwA2TfKgdFa2TE5ZG4myqjOd2Q9sVAbYb7Sc/8Q4/CmVaOppmJnB/R2QcQ9CZBxD0LFdrm+PP0uf6ibXN8efpc/wBRMkq6ujiW1ZBxD0JkHEPQsV2ub48/S5/qJtc3x5+lz/UTJJq6OJbWBYalk+M8La/85H8HTKM2ub48/S5/qLrS0raUO2HN3T8zi57nkmwFy5xJ3gB/hWinCWV7qKa6cIW3sbd/Vnng/a9XpUXsbd/Vnng/a9XpUnd12fRAiIoaK1pZXRYdiuHyV8jY2Cslu57g0C9LOBrP4r0bssO5bT/rN+am3MDx3YB84XzsLfFb6Aght2WHctp/1m/NN2WHctp/1m/NTOwt8VvoCbC3xW+gIIbdlh3Laf8AWb803ZYdy2n/AFm/NTOwt8VvoCbC3xW+gIM07L+kdHiXY9qY8PqYZJHGGzGSNc42njJsAb7wJ/wi0vYW+K30BEHRERAREQEREBERAREQZzp5wrZzePeuUKprTzhWzm8e9coVa07PM6n+SRERSwEREBeCt/mVP/3ye6cvevBW/wAyp/8Avk905E0/7e9eHCP+XL+bm/eV7l4MI/5cv5ub95QjaXvRERAiIgIiILN2Nu/qzzwfter0qL2Nu/qzzwfter0sp3etZ9ECIihoIiICIiAiIgIiICIiAiIgIiICIiAiIgznTzhWzm8e9cq7VV0VGR209rM17XNr2tf0XHpVi084Vs5vHvXLz6GC+m8d/wC21XvaRaROFLguUZ7+Wfvkr23VN5ZnrJt1TeWZ6y23IOIehMg4h6FGdppKeWJbdU3lmesm3VN5ZnrLbcg4h6EyDiHoTOaSnliW3VN5ZnrKrY499RjcTsPrg2IuJd3Q+61WNtWsEbw8BX9LZBxD0JkHEPQompanpopnGJYgzGKZjANnYbC1y65PnPGvLhmLQRsk2SVgvUykXO+C7UVvOQcQ9CZBxD0Kc6NJTyxLbqm8sz1k26pvLM9ZbbkHEPQmQcQ9CZ0aSnliW3VN5ZnrJt1TeWZ6y23IOIehMg4h6Ezmkp5Ylt1TeWZ6y9NLVx1jCaV4eA6xIN7GwNvPYj0rZMg4h6Fk+MC2llfblkfwdMpirFle6eKKcYlYOxt39WeeD9r1elRext39WeeD9r1elSd3ZZ9ECIihoIiICIiAiIgIiICIiAiIgIiICIiAiIgznTzhWzm8e9cuGhfDiPm2q97SLvp5wrZzePeuXDQvhxHzbVe9pFf2uL5P3hpqIio7RUbTdlft9GcDMuQ0j4nBpdkDpHZA+w1Z2EtfffDQ5XlEGdUWLYrR4bsbIS50eFAt2Vkj3ySCma4Oc/eLjLdhYSDvle1+LYpT59ljDxskrQ5tM67GMqo2CTLnJkJhc94aN/JqV4RBRZcfxCmoZZ61rY4oKOOZwdAWmYdsTiSxc8bG8wMa4MNyHSNvxL319XVR0WHz1bZNVUX1LIWPdlY6nmDWmNt3PDXujB1HWL2FtVomhbOy07Q4XBsQCNRuNR/HWvtBRMNqsTipI2ytcWiKLMHxvdI4yCYuvIH6iy0fg1b19YtJaDS1T2TDGc4I7WLGvY7uQaSEuAe4ku+8zg3JcCDc61aUQEREBZNjPC2v/Ox/B0y1lZNjPC2v/OR/B0ytTu5+q/jT/Y27+rPPB+16vSovY27+rPPB+16vSid2ln0QIiKGgiIgIiICIiAiIgIiICIiAiIgIiICIiDOdPOFbObx71yrs9IJpmvzSNc1rmh0cr4zZxaSLtIuCWj0L47OOKTYZpPTmhflzULr9yDe0htvgrPN1VZ5b2GdVXiYwcV21VNeaJaL2qfL1XTJuunap8vVdMm66zrdVWeW9hnVTdVWeW9hnVU4wr4d3uaL2qfL1XTJuunap8vVdMm66zrdVWeW9hnVTdVWeW9hnVTGDw7vc0XtU+XqumTddO1T5eq6ZN11nW6qs8t7DOqm6qs8t7DOqmMHh3e5ovap8vVdMm66dqny9V0ybrrOt1VZ5b2GdVN1VZ5b2GdVMYPDu9zRe1T5eq6ZN107VPl6rpk3XWdbqqzy3sM6qbqqzy3sM6qYweHd7mi9qny9V0ybrp2qfL1XTJuus63VVnlvYZ1U3VVnlvYZ1Uxg8O73NF7VPl6rpk3XX3TUzabNkLiXvzOc+Rz3OOVrdbnEneaB/hZvuqrPLewzqpuqrPLewzqpjCJs3J8plunY27+rPPB+16vSyrsD18mI09a+sdmds0QvYDVkPEAtVVJ3dtuMtMQIiKFxERAREQEREBERB//Z"/>
          <p:cNvSpPr>
            <a:spLocks noChangeAspect="1" noChangeArrowheads="1"/>
          </p:cNvSpPr>
          <p:nvPr/>
        </p:nvSpPr>
        <p:spPr bwMode="auto">
          <a:xfrm>
            <a:off x="76200" y="108315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C05B-0F34-4923-80FF-914307A62D24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0759" y="1052190"/>
            <a:ext cx="3894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Processor System (PS)</a:t>
            </a:r>
            <a:endParaRPr lang="en-US" sz="24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64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194114"/>
            <a:ext cx="8229600" cy="563562"/>
          </a:xfrm>
        </p:spPr>
        <p:txBody>
          <a:bodyPr/>
          <a:lstStyle/>
          <a:p>
            <a:r>
              <a:rPr lang="en-US" dirty="0" smtClean="0"/>
              <a:t>Examples of Microcontrollers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1206-BC93-4321-A60E-BC16ECB3B81A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146" name="Picture 2" descr="http://www.bitstreamtechnology.com/wp-content/uploads/2014/01/msp-43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2324100" cy="217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Image result for msp430 d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0" name="Picture 6" descr="http://akizukidenshi.com/img/goods/C/I-026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79" y="1369678"/>
            <a:ext cx="2447506" cy="183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learningaboutelectronics.com/images/Arduino-u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72938"/>
            <a:ext cx="2733322" cy="188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nkcelectronics.com/assets/images/atmega328p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26929"/>
            <a:ext cx="2955925" cy="221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35132" y="922509"/>
            <a:ext cx="2164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MSP430 (16 bits)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8465" y="5731278"/>
            <a:ext cx="2366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MSP430 </a:t>
            </a:r>
            <a:r>
              <a:rPr lang="en-US" dirty="0" err="1" smtClean="0"/>
              <a:t>Lauchpad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43879" y="1047880"/>
            <a:ext cx="23487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Atmega328 (8 bits)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37099" y="5731278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Arduino Uno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28800" y="2895600"/>
            <a:ext cx="0" cy="15767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57800" y="2784542"/>
            <a:ext cx="0" cy="20922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51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Architecture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1206-BC93-4321-A60E-BC16ECB3B81A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57089"/>
            <a:ext cx="6472237" cy="512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0E562C-C4C6-4C07-9508-87794B17EC33}" type="datetime1">
              <a:rPr lang="en-US" smtClean="0"/>
              <a:t>1/8/2017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Rectangle 17"/>
          <p:cNvSpPr txBox="1">
            <a:spLocks noChangeArrowheads="1"/>
          </p:cNvSpPr>
          <p:nvPr/>
        </p:nvSpPr>
        <p:spPr bwMode="auto">
          <a:xfrm>
            <a:off x="152400" y="3200400"/>
            <a:ext cx="8534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John Kimani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b="1" dirty="0" smtClean="0"/>
              <a:t>Office </a:t>
            </a:r>
            <a:r>
              <a:rPr lang="en-US" b="1" dirty="0"/>
              <a:t>Hours</a:t>
            </a:r>
            <a:r>
              <a:rPr lang="en-US" dirty="0"/>
              <a:t> </a:t>
            </a:r>
            <a:r>
              <a:rPr lang="en-US" dirty="0" smtClean="0"/>
              <a:t>10:00am </a:t>
            </a:r>
            <a:r>
              <a:rPr lang="en-US" dirty="0"/>
              <a:t>- </a:t>
            </a:r>
            <a:r>
              <a:rPr lang="en-US" dirty="0" smtClean="0"/>
              <a:t>12:00pm </a:t>
            </a:r>
            <a:r>
              <a:rPr lang="en-US" dirty="0"/>
              <a:t>on </a:t>
            </a:r>
            <a:r>
              <a:rPr lang="en-US" dirty="0" smtClean="0"/>
              <a:t>Wed </a:t>
            </a:r>
            <a:r>
              <a:rPr lang="en-US" dirty="0" smtClean="0"/>
              <a:t>&amp; Thu (Dana 410)</a:t>
            </a:r>
          </a:p>
          <a:p>
            <a:pPr marL="342900" indent="-342900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dirty="0"/>
              <a:t> </a:t>
            </a:r>
            <a:r>
              <a:rPr lang="en-US" dirty="0" smtClean="0"/>
              <a:t>2:45pm </a:t>
            </a:r>
            <a:r>
              <a:rPr lang="en-US" dirty="0"/>
              <a:t>- </a:t>
            </a:r>
            <a:r>
              <a:rPr lang="en-US" dirty="0" smtClean="0"/>
              <a:t>4:15pm </a:t>
            </a:r>
            <a:r>
              <a:rPr lang="en-US" dirty="0"/>
              <a:t>on </a:t>
            </a:r>
            <a:r>
              <a:rPr lang="en-US" dirty="0" smtClean="0"/>
              <a:t>Mon (in </a:t>
            </a:r>
            <a:r>
              <a:rPr lang="en-US" dirty="0" smtClean="0"/>
              <a:t>Hayden 009)</a:t>
            </a:r>
          </a:p>
          <a:p>
            <a:pPr marL="342900" lvl="0" indent="-342900"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kern="0" baseline="0" dirty="0" smtClean="0">
                <a:latin typeface="+mn-lt"/>
                <a:cs typeface="+mn-cs"/>
              </a:rPr>
              <a:t>(617)-373-6398</a:t>
            </a:r>
            <a:endParaRPr lang="en-US" dirty="0" smtClean="0"/>
          </a:p>
          <a:p>
            <a:pPr algn="ctr"/>
            <a:r>
              <a:rPr lang="en-US" dirty="0" smtClean="0"/>
              <a:t> j.kimani@neu.edu 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304800" y="1143000"/>
            <a:ext cx="8229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/>
            <a:r>
              <a:rPr lang="en-US" sz="3200" b="1" dirty="0" smtClean="0">
                <a:solidFill>
                  <a:schemeClr val="tx2"/>
                </a:solidFill>
              </a:rPr>
              <a:t>EECE 2160: Embedded Design: Enabling Robotics</a:t>
            </a:r>
            <a:endParaRPr lang="en-US" sz="4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System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1206-BC93-4321-A60E-BC16ECB3B81A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1" descr="Figure1_8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399"/>
            <a:ext cx="6629400" cy="525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029200" y="2971800"/>
            <a:ext cx="16002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3" idx="4"/>
          </p:cNvCxnSpPr>
          <p:nvPr/>
        </p:nvCxnSpPr>
        <p:spPr>
          <a:xfrm flipH="1" flipV="1">
            <a:off x="5829300" y="4419600"/>
            <a:ext cx="571500" cy="990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4922" y="5467290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Additional processors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9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4.bp.blogspot.com/-W345UyHrCvs/UUkxOXNuqJI/AAAAAAAAlEM/KGkP23Du_J4/s1600/xilinx-zyn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8483"/>
            <a:ext cx="3438525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6" y="194114"/>
            <a:ext cx="8534400" cy="563562"/>
          </a:xfrm>
        </p:spPr>
        <p:txBody>
          <a:bodyPr/>
          <a:lstStyle/>
          <a:p>
            <a:r>
              <a:rPr lang="en-US" sz="3600" dirty="0" smtClean="0"/>
              <a:t>Examples of System on Chip Processors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61206-BC93-4321-A60E-BC16ECB3B81A}" type="datetime1">
              <a:rPr lang="en-US" smtClean="0"/>
              <a:t>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AutoShape 4" descr="Image result for msp430 di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4400" y="942456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Zynq</a:t>
            </a:r>
            <a:r>
              <a:rPr lang="en-US" dirty="0" smtClean="0"/>
              <a:t> </a:t>
            </a:r>
            <a:r>
              <a:rPr lang="en-US" dirty="0" err="1" smtClean="0"/>
              <a:t>SoC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876800" y="823291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Broadcom BCM2835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68708" y="5738984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Raspberry PI</a:t>
            </a:r>
            <a:endParaRPr lang="en-US" dirty="0"/>
          </a:p>
        </p:txBody>
      </p:sp>
      <p:pic>
        <p:nvPicPr>
          <p:cNvPr id="9220" name="Picture 4" descr="http://www.digilentinc.com/Data/Products/ZEDBOARD/ZedBoard-obl-bg-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8" y="3200400"/>
            <a:ext cx="3933848" cy="294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2438400" y="2590800"/>
            <a:ext cx="152400" cy="2133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 descr="http://upload.wikimedia.org/wikipedia/commons/6/6f/Raspberry_Pi_B%2B_to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205" y="3134784"/>
            <a:ext cx="3917008" cy="2626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i01.i.aliimg.com/wsphoto/v0/32234677013_1/-font-b-Broadcom-b-font-BCM2835IPPG-font-b-BCM2835-b-font-BGA-100-the-original.jpg_220x22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15" y="1207512"/>
            <a:ext cx="209550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H="1">
            <a:off x="6016752" y="2461855"/>
            <a:ext cx="235078" cy="18386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2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endParaRPr lang="en-US" b="1" dirty="0" smtClean="0"/>
          </a:p>
        </p:txBody>
      </p:sp>
      <p:pic>
        <p:nvPicPr>
          <p:cNvPr id="58372" name="Picture 4" descr="z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914400"/>
            <a:ext cx="6874950" cy="5257800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7456B9-B555-4087-ADA0-4CB0A79ABB5E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35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528"/>
            <a:ext cx="8229600" cy="563562"/>
          </a:xfrm>
        </p:spPr>
        <p:txBody>
          <a:bodyPr/>
          <a:lstStyle/>
          <a:p>
            <a:r>
              <a:rPr lang="en-US" dirty="0"/>
              <a:t>System on Chip Processors</a:t>
            </a:r>
            <a:endParaRPr lang="en-US" b="1" dirty="0"/>
          </a:p>
        </p:txBody>
      </p:sp>
      <p:graphicFrame>
        <p:nvGraphicFramePr>
          <p:cNvPr id="38926" name="Object 14"/>
          <p:cNvGraphicFramePr>
            <a:graphicFrameLocks noChangeAspect="1"/>
          </p:cNvGraphicFramePr>
          <p:nvPr>
            <p:extLst/>
          </p:nvPr>
        </p:nvGraphicFramePr>
        <p:xfrm>
          <a:off x="11545" y="2176145"/>
          <a:ext cx="3910460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CorelDRAW" r:id="rId3" imgW="5744520" imgH="4030200" progId="CorelDRAW.Graphic.9">
                  <p:embed/>
                </p:oleObj>
              </mc:Choice>
              <mc:Fallback>
                <p:oleObj name="CorelDRAW" r:id="rId3" imgW="5744520" imgH="4030200" progId="CorelDRAW.Graphic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5" y="2176145"/>
                        <a:ext cx="3910460" cy="2743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AutoShape 4" descr="data:image/jpeg;base64,/9j/4AAQSkZJRgABAQAAAQABAAD/2wCEAAkGBxIHBhQUBxMVFRUXDRYWGBcXEhsXHBYcIBYZHhwfIBceHCghGxsnHSIfIzUhJSk3Ly8uHSAzODMsNygtLisBCgoKDg0OGxAQGywfHCY3KywsLCw3Ny4sLCwsLDc3LCwsLCwvLCwsLCwsLCwsKywsLSwsLCwsLywsLCwtNCwsLP/AABEIAKsBJwMBIgACEQEDEQH/xAAcAAEAAwEBAQEBAAAAAAAAAAAABQYHAwQCAQj/xABNEAABAwICAgoPBgUCBQUAAAABAAIDBBEFEgYhExUWMTZRVHWU0gcUIjRBUlNxkZKis7TR0xcjYXSTsjI1QlWBN6MkM0NyxGNkgqHB/8QAGgEBAAMBAQEAAAAAAAAAAAAAAAECAwQFBv/EACwRAQABAgUCBgICAwEAAAAAAAABAgMREhQxUQRSEyEyQkTwQaEzYXHR8SL/2gAMAwEAAhEDEQA/ANxREQEREBERAREQEREGadkWnbVaUxicXAoAQMxGvZXcRVd2ph8T2nfNWfTzhWzm8e9conBsJjxvSmOKvL8naNQ+zJXx3cJKYAktIJsHO9K0jZwXIqqvZYnD/iO2ph8T2nfNNqYfE9p3zWgfZ1QcU/TJ+un2dUHFP0yfrqM0Lae53M/2ph8T2nfNNqYfE9p3zWgfZ1QcU/TJ+un2dUHFP0yfrpmg09zuZ/tTD4ntO+abUw+J7TvmtA+zqg4p+mT9dPs6oOKfpk/XTNBp7ncz/amHxPad802ph8T2nfNaB9nVBxT9Mn66fZ1QcU/TJ+umaDT3O5n+1MPie075ptTD4ntO+a0D7OqDin6ZP10+zqg4p+mT9dM0GnudzP8AamHxPad802ph8T2nfNaB9nVBxT9Mn66fZ1QcU/TJ+umaDT3O5n+1MPie075ptTD4ntO+a0D7OqDin6ZP11SpqJuGY5WQ0xfkjq2hofI55ANNA4jM4k2zOJ/ypiYlS5aropxzLJ2L4RT1NY2LULwG1yd9r775V+VF7G3f1Z54P2vV6VJ3dlr0QIiKGgiIgIiICIiAiIgIiICIiAiIgIiICIiDOdPOFbObx71y4aF8OI+bar3tIu+nnCtnN4965cNC+HEfNtV72kV/a4vk/eF60kxQ4PhDpYmhzs8bGg6hmfI1gLiN5oLrk8QKin6VbWVDIcVDZZXSuaTTa2taDGC57HOuwgyNuwFxtr8KslTTsqqdzKprXsc0tc1zQ5rgd8EHUR+C8LMApI4mNZTwgRvL2ARN7lxIJI1b5cAb8YB8Co7UGzThtRM1tHTTEumib3RiaCx0skZePvPA6NwsbHWF2g00jnfANgnbs5GUkwnKCSGOc1spcGuI1G3nsph+CUz22fBER3P/AE2/0vL2+DwPJd5yT4V+uwamdKxzoIs0bQGHY23YAbgDVqsd7iueNBWKzS2obgeHy0rGmSqotlc0QSy91sLH5WtjOZoJNsxuBquvadMshLZKSoMjZBGWtdD3UmwCZ7WudKP4Gb5da/gurDFQxQtjEMbGiJmSOzQNjbYCzfFFgBYcQXKrwinrInNq4Y3tdJncHRtILsobmNxrdl1X4tSCCOncBp3yQxTOiYGASAMAe9zYi2MNc8PzESM1loaNd3CyN04hM7GugqGl8DpBmYwXLRLeMXf95J92RlZe+ZpGo3E1LgdLLM50lPEXPjyOcY23c3VqJtvam+q3iC/BgNKHginhu2PIPum6m2cLb29Zzh/8ncZQQB08jJjdHHIQ9rhsYEZkz9sU8LQTstmG8zTldrtv2tY96bTiGplY2OGfupGsffYvuXOnkhAd953XdsfrZmFhe+sKZjwOliaBHBEMpuPu26jnY++9v52Md52NPgC8dVorTVGIxS5cpjfma1rWAZtkMl75cwJeS42IuSb3uUHlrtIpKevmZGxhyYhRwi97ls2TMd/fGY28yjn9kJktGx9JBKC6JkrWSCO8jH09RKwhzZSGXMLm69YI3rG4tUuEU82ItnlhjMzQMshjBcLXtZ1r6rnzXPGvluC0zA3LBEMrGtb923uWta9rQNWoBr3gDwB7uMoO2GVJrcNikkaWF8LHlpIOUloNrgkavwKy/GeFtf8AnY/g6ZapTU7KSnaymaGsa0Na0CwaALAAeAALK8Z4W1/52P4OmVqd3P1X8af7G3f1Z54P2vV6VF7G3f1Z54P2vV6UTu0s+iBERQ0EREBERAREQEREBERAREQEREBERAREQZzp5wrZzePeuXDQvhxHzbVe9pF3084Vs5vHvXLhoXw4j5tqve0iv7XF8n7wuWleLy4PRxmgYx75KlsQD3ljRdrnXuGk/wBPEoLdLiXJ6TpMv0VI6ed70vOTPdSqMSmIl7fS2KLlMzU+t0uJcnpOky/RTdLiXJ6TpMv0V8ryYlXigjbdpe58ojYxtrucQTa5IA1Am5O8Cpyw6Z6S1H4e3dLiXJ6TpMv0U3S4lyek6TL9FRseLxXY2qJikfb7t+pwJcWi9rgXIsDfX4LrhulpXOZsUodne1oygm2Zj3AnVqaQ12v8DxFMsI01j7KZ3S4lyek6TL9FN0uJcnpOky/RUXHj1NKG7FK05mgt3+6Bvl3x/UQbX37arr9Zi7Htgs1330DpG72oNa1xB17+tMsGlspPdLiXJ6TpMv0U3S4lyek6TL9FQsOklPNShweA4w7JkJsR91stid4Oya9/eufAV7cOxFmIteaa/cTOjdcW7oWvbjH4plgjpbM7PbulxLk9J0mX6KbpcS5PSdJl+ivlEywto7XCc0QxuXGqefbCNkb4aswkRvL2n7qKQG5aD/Xbe8ComM8La/8AOx/B0ytnY+36/nb/AMSlVTxnhbX/AJ2P4OmVad3hddERExHKf7G3f1Z54P2vV6VF7G3f1Z54P2vV6UTumz6IERFDQREQEREBERAREQEREBERAREQEREBERBnOnnCtnN4965cNC+HEfNtV72kXfTzhWzm8e9cuGhfDiPm2q97SK/tcXyfvCzaed70vOTPdSqMU3pjhs+JUUW1YY58dW2Sz3lgIDHtPdBrtfdcSgdq8T5PS9Lf9BKZiHudJeooomKp/L7XlxGgZiEQE2YFsgexzTZzHC9iDx2JGvVYkLvtXifJ6Xpb/oJtXifJ6Xpb/oKc0Oqeqsz+UYNHodla4mQkZc15CdkyvL2l99Zs8ki1t+29qXNujEDGMEecZI4mNIdryxtla0ax4WyPB8/4KX2rxPk9L0t/0E2rxPk9L0t/0ExhXx7HKMdo9CZGnu7NZE3Lm7l2xEmMuFtZaTcW/C97BfdRgkc1NExrpGbEzKxzH2cGluUgkgggj8PxFipDavE+T0vS3/QTavE+T0vS3/QTGDUWOUUdGqfYy1ocATewd/7Y0/uz6da99DQtoc+wl1nyF9ibgEgA21bxtfX4V22rxPk9L0t/0E2rxPk9L0t/0EzQmOosRtL7RfG1eJ8npelv+gm1eJ8npelv+gmaE6u1ykOx9v1/O3/iUqqeM8La/wDOx/B0yu2hWFT4XBUnFRG181cZQ2N5eA3YIY/4i1uu7Cd7whUnGeFtf+dj+DplFO7weumJiqY5T/Y27+rPPB+16vSovY27+rPPB+16vSrO6bPogREUNBERAREQEREBERBS9GMMqcW0bpp6jEasPlo4pHBogABcwONhsO9cqT3Ozf3Ks/2PoL70B4DUHNtP7pqnJHZIyeIEoIDc7N/cqz/Y+gm52b+5Vn+x9BccO06pKvD2STOdGXU4kLSxxDPuDPlLw3KXbEC61/6SvWNLaTI4ukIyRyPcHRva5oY1jnEtLQR3L2OHGHAhBy3Ozf3Ks/2PoJudm/uVZ/sfQUhgmMMxmCR1M17QyqlhOduW5jeWEjjFwf8A9sbhSKCE0Qmklwx4rJHSuZXVMYe/LmLWTva2+UAXsBvBTagtD+8Z+dKz4mRTqAiIgznTzhWzm8e9cuGhfDiPm2q97SLvp5wrZzePeuXDQvhxHzbVe9pFf2uL5P3hfcYxqnwWJrsUkEYc/K24JubE2FgfACf8KM3dYdylvqP6q8unXftD+ck+FmXhL8pGY2ubDXvqIpxexY6WLtObHBMbusO5S31H9VN3WHcpb6j+qocvAdYnXbev6V+tfmHcm+sjUfSpyN9BHcl93WHcpb6j+qm7rDuUt9R/VUTdfJfZwBOs7wvvpkNBHcmN3WHcpb6j+qm7rDuUt9R/VUOZA0gOIBO9r319XTKaCO5LbusO5S31H9VN3WHcpb6j+qogvs4AnWd4X30L8tsxtc2GvfKZDQR3Jfd1h3KW+o/qpu6w7lLfUf1VDtfnHcm/mKMeHtuw3BF7g3TIaCO5cMLxOHF6MS4c8PYXOAcL74JBGviIssxxnhbX/nY/g6ZXTsf/AMkk5xq/iHql4zwtr/zsfwdMop3eN1kYUzH9p/sbd/Vnng/a9XpUXsbd/Vnng/a9XpRO69n0QIiKGiu6VROqsQoohLLG2SrkD9ildGXAU0zgMzTe2YA/4X1uTj5TXdOm6y+8e/n2H/nJfhJ1OoK/uTj5TXdOm6ybk4+U13TpusvC/TF0EgkqoGimdV1FO14mvJmhE2YmLJYNJieBZ5P8JtrNu2IabwUVY5hjlc2NkrpXgC0Yjgim3r3ddsjd7w3QejcnHymu6dN1k3Jx8prunTdZfkmmNNEHbMJGuYyRzmlndNDDCDcX3zs0ZH4E8Vl78AxbbmidII3R2qJYrOIJOxyOZfV4CQgpHZOw9+juhM9RhdXWNlYYspNZK4d1Mxp1F1jqJRe7s3/6ZVXng+IjRBO6A8BqDm2n901e7GMWhwqJm2BcNkfsbQ2N7y45XOIDWAn+EE34gV4dAeA1BzbT+6au2kOEy4lJTvw+VkckFSZQZIjK03ikjILWyMO8+97+BBEs0Xw+twEMwtwDH094niQvsO1XU7XgF3dARuIsfDv610l0XoC4xVGyFxjke9xmlu9pbHG8PkzaxlbGMpO80cS8cPY9jZWsM0uyRinLHtcw5nEslY4h4eA1p2RxLcp17xCbgnGnZnqc8jY3ZnyQhwleamKYF7A4As+7DMgtqtrFkFowyhhw7O2iNtklfMW5y7W92ZxAJ1AuJOrVcr3KqYZocaHHmVDpWENjaMjYTHZwi2OzLSZWxWudjLTrN8ytaCl4DXVcDJ20NI2Vm2dXZ5qWsv8A8RJfuS02sdSlNtMQ/t7emt6i+9D+8Z+dKz4mRTqCv7aYh/b29Nb1FXOyHpBiWH6ITSQ0wgc0xEStqmvLTs0Ytkyd1f8AhtxFaGvmSMSNtIARcGxF9YNwf8HWgyGrxCpxSop5ceg2CZ2GguZf/wBV1jlOtl9/KdY3ipPQvhxHzbVe9pF3084Vs5vHvXLhoXw4j5tqve0iv7XF8n7wsGnXftD+ck+FmVP0jwipxLEWSUT42iBofGHAkvkz3cLhwDAWtDLkO1PfqVr7ItUyjmoX1TgxorJLuJsBemmA1+dQW6Sj5TF64SnZ7/S5ZtYVT+ULiOAVVZRvEjy4uNQSDO4WBna6JoP9IDBY2/8AtfUeBVcJPa0pa19RK94Ezt51ayQW4nbDsgJG+Xf5Exuko+UxeuE3SUfKYvXCt5OnC3z+0NPg9eyO1PO4juMwM7i422YEB1wW78R39eU3vrv+bR1kU0rqd9nPe9weZTrJp42b1u4OYHWBqBGrVZTW6Sj5TF64TdJR8pi9cJ5Iwt937Rk2FVEpY8tBLJoXNa+cvdlbM977yEazlyCx8XfO+vuvpa6Wqe+B2xgxnLaQuEf3Txl2INtI7ZMrg7ftq8FjIbpKPlMXrhN0lHymL1wnkn/x3ftAYdT1ldSvdCZGWe8M2WSTNYw0+857Q4AuEgvbUSd9TFRQzPw+AtbeSKrEuR8xcS27xbZS3+LK7w+EWud9d90lHymL1wm6Sj5TF64QjJHuRdFgtVTtZlfltI15Y2UhvdVL3ygi1ndw4C5GsjwL0aK4TNhj3GvOZzqenBdshcC5jMru5O9r13/FezdJR8pi9cJuko+UxeuE8iItxMTjt/a1dj/+SSc41fxD1S8Z4W1/52P4OmVw7HErZ9HnOhILXV9UQRvEGofYj8FT8Z4W1/52P4OmVad3z3W7T/l7dC5KtmI1W1EcDxaDNssz4yDlfvBsbrhWvtjFeT0fS5foKG7G3f1Z54P2vV6VZ3Ws+iFe7YxXk9H0uX6C8+JVOKDDpc8FGBsL7kVUtx3J3vuN9WlCLjWoaMq0Aq8Sq6bDTpU23/GSbC9xIleztOfW9tvQ69z4R4Tqqgse/n2H/nJfhJ1OoKhDJhk+OvEkOWR0s7M743CN7wwibKT3AeWZrnUS0O3wCvqfAsLxHBnMpXxBkkbrSRzhx+8YILhxcQ64AYL3BLQN8L7rNCWV5kbWTymN0lRI2Noa3I+Zj2OdmtckNe8AHV3RuDqt90+hkUU8D5JHudFLI87wEuYtcA4eENe1rh4bt39ZuHOChwqsp4w4RAmndOGPltJsbwwuc4Zsxb3LL3uBkbxBTuDx07aQuwgsMckjpczH5muc43c4EEjWderVe6rrNAYmYUacTy7E6kZE4ZY7ktgEQcHFhLe5ANhqJHESDYMDwtuEUGxxuLryPe5xFrue8ucbec+fjJOtBVOzf/plVeeD4iNE7N/+mVV54PiI0QSOguLU8WhVCJJ4gRh1OCDK0EHYm6iL6ipzbmm5RD+sz5rntBSclg/QZ1U2go+S0/6DOqg6bc03KIf1mfNNuablEP6zPmue0FHyWn/QZ1U2go+S0/6DOqg6bc03KIf1mfNNuablEP6zPmue0FHyWn/QZ1U2go+S0/6DOqg8Whcglw2Z0RDgcTrCCDcH/iZPCp9cqamZSQhtKxrGjea1oaB/gal1QEREGc6ecK2c3j3rlw0L4cR821XvaRd9POFbObx71yrtTRMqZGukzhzQ4AskfGbG1xdjgSDYavwWkRjS4LlcUX80/fJs5AO+vzIOIehYrtc3x5+lz/UTa5vjz9Ln+oq5Ja6ujiW1ZBxD0JkHEPQsV2ub48/S5/qJtc3x5+lz/UTJJq6OJbVkHEPQmQcQ9CxXa5vjz9Ln+ovJVUYZXQtbJPZz3gjtubXaMkf9TjTJJHV0z+JbrkHEPQmQcQ9Cw+spmUtK55dUuytvlbVTlzvwA2TfKgdFa2TE5ZG4myqjOd2Q9sVAbYb7Sc/8Q4/CmVaOppmJnB/R2QcQ9CZBxD0LFdrm+PP0uf6ibXN8efpc/wBRMkq6ujiW1ZBxD0JkHEPQsV2ub48/S5/qJtc3x5+lz/UTJJq6OJbWBYalk+M8La/85H8HTKM2ub48/S5/qLrS0raUO2HN3T8zi57nkmwFy5xJ3gB/hWinCWV7qKa6cIW3sbd/Vnng/a9XpUXsbd/Vnng/a9XpUnd12fRAiIoaK1pZXRYdiuHyV8jY2Cslu57g0C9LOBrP4r0bssO5bT/rN+am3MDx3YB84XzsLfFb6Aght2WHctp/1m/NN2WHctp/1m/NTOwt8VvoCbC3xW+gIIbdlh3Laf8AWb803ZYdy2n/AFm/NTOwt8VvoCbC3xW+gIM07L+kdHiXY9qY8PqYZJHGGzGSNc42njJsAb7wJ/wi0vYW+K30BEHRERAREQEREBERAREQZzp5wrZzePeuUKprTzhWzm8e9coVa07PM6n+SRERSwEREBeCt/mVP/3ye6cvevBW/wAyp/8Avk905E0/7e9eHCP+XL+bm/eV7l4MI/5cv5ub95QjaXvRERAiIgIiILN2Nu/qzzwfter0qL2Nu/qzzwfter0sp3etZ9ECIihoIiICIiAiIgIiICIiAiIgIiICIiAiIgznTzhWzm8e9cq7VV0VGR209rM17XNr2tf0XHpVi084Vs5vHvXLz6GC+m8d/wC21XvaRaROFLguUZ7+Wfvkr23VN5ZnrJt1TeWZ6y23IOIehMg4h6FGdppKeWJbdU3lmesm3VN5ZnrLbcg4h6EyDiHoTOaSnliW3VN5ZnrKrY499RjcTsPrg2IuJd3Q+61WNtWsEbw8BX9LZBxD0JkHEPQompanpopnGJYgzGKZjANnYbC1y65PnPGvLhmLQRsk2SVgvUykXO+C7UVvOQcQ9CZBxD0Kc6NJTyxLbqm8sz1k26pvLM9ZbbkHEPQmQcQ9CZ0aSnliW3VN5ZnrJt1TeWZ6y23IOIehMg4h6Ezmkp5Ylt1TeWZ6y9NLVx1jCaV4eA6xIN7GwNvPYj0rZMg4h6Fk+MC2llfblkfwdMpirFle6eKKcYlYOxt39WeeD9r1elRext39WeeD9r1elSd3ZZ9ECIihoIiICIiAiIgIiICIiAiIgIiICIiAiIgznTzhWzm8e9cuGhfDiPm2q97SLvp5wrZzePeuXDQvhxHzbVe9pFf2uL5P3hpqIio7RUbTdlft9GcDMuQ0j4nBpdkDpHZA+w1Z2EtfffDQ5XlEGdUWLYrR4bsbIS50eFAt2Vkj3ySCma4Oc/eLjLdhYSDvle1+LYpT59ljDxskrQ5tM67GMqo2CTLnJkJhc94aN/JqV4RBRZcfxCmoZZ61rY4oKOOZwdAWmYdsTiSxc8bG8wMa4MNyHSNvxL319XVR0WHz1bZNVUX1LIWPdlY6nmDWmNt3PDXujB1HWL2FtVomhbOy07Q4XBsQCNRuNR/HWvtBRMNqsTipI2ytcWiKLMHxvdI4yCYuvIH6iy0fg1b19YtJaDS1T2TDGc4I7WLGvY7uQaSEuAe4ku+8zg3JcCDc61aUQEREBZNjPC2v/Ox/B0y1lZNjPC2v/OR/B0ytTu5+q/jT/Y27+rPPB+16vSovY27+rPPB+16vSid2ln0QIiKGgiIgIiICIiAiIgIiICIiAiIgIiICIiDOdPOFbObx71yrs9IJpmvzSNc1rmh0cr4zZxaSLtIuCWj0L47OOKTYZpPTmhflzULr9yDe0htvgrPN1VZ5b2GdVXiYwcV21VNeaJaL2qfL1XTJuunap8vVdMm66zrdVWeW9hnVTdVWeW9hnVU4wr4d3uaL2qfL1XTJuunap8vVdMm66zrdVWeW9hnVTdVWeW9hnVTGDw7vc0XtU+XqumTddO1T5eq6ZN11nW6qs8t7DOqm6qs8t7DOqmMHh3e5ovap8vVdMm66dqny9V0ybrrOt1VZ5b2GdVN1VZ5b2GdVMYPDu9zRe1T5eq6ZN107VPl6rpk3XWdbqqzy3sM6qbqqzy3sM6qYweHd7mi9qny9V0ybrp2qfL1XTJuus63VVnlvYZ1U3VVnlvYZ1Uxg8O73NF7VPl6rpk3XX3TUzabNkLiXvzOc+Rz3OOVrdbnEneaB/hZvuqrPLewzqpuqrPLewzqpjCJs3J8plunY27+rPPB+16vSyrsD18mI09a+sdmds0QvYDVkPEAtVVJ3dtuMtMQIiKFxERAREQEREBERB//Z"/>
          <p:cNvSpPr>
            <a:spLocks noChangeAspect="1" noChangeArrowheads="1"/>
          </p:cNvSpPr>
          <p:nvPr/>
        </p:nvSpPr>
        <p:spPr bwMode="auto">
          <a:xfrm>
            <a:off x="76200" y="1083156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3C05B-0F34-4923-80FF-914307A62D24}" type="datetime1">
              <a:rPr lang="en-US" smtClean="0"/>
              <a:t>1/8/2017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3291" y="1030046"/>
            <a:ext cx="38948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Processor System (PS)</a:t>
            </a:r>
            <a:endParaRPr lang="en-US" sz="24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0613" y="1608816"/>
            <a:ext cx="3449891" cy="3494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4868118" y="777819"/>
            <a:ext cx="38948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Programmable Logic (PL) (FPGA Fabric)</a:t>
            </a:r>
            <a:endParaRPr lang="en-US" sz="24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29620" y="2667000"/>
            <a:ext cx="7632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 smtClean="0">
                <a:solidFill>
                  <a:srgbClr val="0033CC"/>
                </a:solidFill>
                <a:latin typeface="+mn-lt"/>
                <a:cs typeface="+mn-cs"/>
              </a:rPr>
              <a:t>+</a:t>
            </a:r>
            <a:endParaRPr lang="en-US" sz="80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738" y="5072950"/>
            <a:ext cx="4926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GPUs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Digital Signal Processors (DSPs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Other ASICs</a:t>
            </a:r>
            <a:endParaRPr lang="en-US" sz="24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61472" y="5068332"/>
            <a:ext cx="763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33CC"/>
                </a:solidFill>
                <a:latin typeface="+mn-lt"/>
                <a:cs typeface="+mn-cs"/>
              </a:rPr>
              <a:t>OR</a:t>
            </a:r>
            <a:endParaRPr lang="en-US" sz="2400" dirty="0">
              <a:solidFill>
                <a:srgbClr val="0033CC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91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http://www.xilinx.com/content/xilinx/en/products/silicon-devices/soc/zynq-7000/_jcr_content/mainParsys/xilinximage_952b.img.jpg/136874249589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143000"/>
            <a:ext cx="4343400" cy="505777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45720" y="822960"/>
            <a:ext cx="4907280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00" dirty="0" smtClean="0"/>
              <a:t> Dual ARM® Cortex™-A9 </a:t>
            </a:r>
            <a:r>
              <a:rPr lang="en-US" sz="1800" dirty="0" err="1" smtClean="0"/>
              <a:t>MPCore</a:t>
            </a:r>
            <a:r>
              <a:rPr lang="en-US" sz="1800" dirty="0" smtClean="0"/>
              <a:t>™ with </a:t>
            </a:r>
            <a:r>
              <a:rPr lang="en-US" sz="1800" dirty="0" err="1" smtClean="0"/>
              <a:t>CoreSight</a:t>
            </a:r>
            <a:r>
              <a:rPr lang="en-US" sz="1800" dirty="0" smtClean="0"/>
              <a:t>™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32 KB Instruction, 32 KB Data per processor L1 Cache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512 KB unified L2 Cache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256 KB On-Chip Memory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2x UART, 2x CAN 2.0B, 2x I2C, 2x SPI, 4x 32b GPIO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2x USB 2.0 (OTG), 2x Tri-mode Gigabit Ethernet, 2x SD/SDIO on-chip peripherals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85K logic slices, each with four 6-input LUTs and 8 flip-flops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560 Kbits of fast block RAM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Four clock management tiles, each with phase-locked loop (PLL)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220 DSP slices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Internal clock speeds exceeding 450MHz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/>
              <a:t> 2x 12 bit, 1 MSPS On-chip analog-to-digital converter (XADC)</a:t>
            </a:r>
            <a:endParaRPr lang="en-US" sz="1800" dirty="0"/>
          </a:p>
        </p:txBody>
      </p:sp>
      <p:pic>
        <p:nvPicPr>
          <p:cNvPr id="97282" name="Picture 2" descr="http://xilinx.wdfiles.com/local--files/open-source-linux/zynq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56794" y="50263"/>
            <a:ext cx="2306205" cy="826655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895114-2299-4C69-AF0B-ECE665341F1F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" y="50263"/>
            <a:ext cx="7350252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kern="0" dirty="0" smtClean="0"/>
              <a:t>Zedboard (ZYNQ </a:t>
            </a:r>
            <a:r>
              <a:rPr lang="en-US" kern="0" dirty="0" err="1" smtClean="0"/>
              <a:t>SoC</a:t>
            </a:r>
            <a:r>
              <a:rPr lang="en-US" kern="0" dirty="0" smtClean="0"/>
              <a:t>)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734216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endParaRPr lang="en-US" b="1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52400" y="228600"/>
          <a:ext cx="8839200" cy="6017120"/>
        </p:xfrm>
        <a:graphic>
          <a:graphicData uri="http://schemas.openxmlformats.org/drawingml/2006/table">
            <a:tbl>
              <a:tblPr/>
              <a:tblGrid>
                <a:gridCol w="3184713"/>
                <a:gridCol w="5654487"/>
              </a:tblGrid>
              <a:tr h="1906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/>
                        <a:t>Feature</a:t>
                      </a:r>
                      <a:endParaRPr lang="en-US" sz="1400" dirty="0"/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/>
                        <a:t>Description</a:t>
                      </a:r>
                      <a:endParaRPr lang="en-US" sz="1400"/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24227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FPGA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Zynq-7000 AP SoC XC7Z020-1CLG484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10473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I/O Interfaces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USB-UART for programming and serial communication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One 10/100/1G Ethernet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USB OTG 2.0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USB-UART bridge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12-bit VGA output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HDMI Output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I2S CODEC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Audio Line-In, Line-Out, headphone, microphone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9254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Memory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512 </a:t>
                      </a:r>
                      <a:r>
                        <a:rPr lang="en-US" sz="1400" dirty="0" err="1"/>
                        <a:t>Mbyte</a:t>
                      </a:r>
                      <a:r>
                        <a:rPr lang="en-US" sz="1400" dirty="0"/>
                        <a:t> DDR3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256 </a:t>
                      </a:r>
                      <a:r>
                        <a:rPr lang="en-US" sz="1400" dirty="0" err="1"/>
                        <a:t>Mbit</a:t>
                      </a:r>
                      <a:r>
                        <a:rPr lang="en-US" sz="1400" dirty="0"/>
                        <a:t> Quad-SPI Flash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SD card connector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19063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Displays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One 128x32 OLED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91702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Switches and LEDs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8 Slide switches accessible from PL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8 LEDs accessible from PL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1 LED accessible from PS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5 Push-buttons accessible from PL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2 Push-buttons accessible from PS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1 Reset button accessible from PL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1 Reset button accessible from PS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82083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/>
                        <a:t>Clocks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One 100 MHz Oscillator for PL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/>
                        <a:t>one 33.333 MHz Oscillator for PS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4349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/>
                        <a:t>Expansion ports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One LPC FMC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One AMS Header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One header for XADC signals</a:t>
                      </a:r>
                    </a:p>
                    <a:p>
                      <a:pPr algn="l" fontAlgn="t">
                        <a:buFont typeface="Arial"/>
                        <a:buChar char="•"/>
                      </a:pPr>
                      <a:r>
                        <a:rPr lang="en-US" sz="1400" dirty="0"/>
                        <a:t>5 </a:t>
                      </a:r>
                      <a:r>
                        <a:rPr lang="en-US" sz="1400" dirty="0" err="1"/>
                        <a:t>Pmod</a:t>
                      </a:r>
                      <a:r>
                        <a:rPr lang="en-US" sz="1400" dirty="0"/>
                        <a:t> ports</a:t>
                      </a:r>
                    </a:p>
                  </a:txBody>
                  <a:tcPr marL="20032" marR="20032" marT="16025" marB="16025">
                    <a:lnL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AEC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C86FD5-8835-4FA1-B16C-5DBE695FEE9A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688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endParaRPr lang="en-US" b="1" dirty="0" smtClean="0"/>
          </a:p>
        </p:txBody>
      </p:sp>
      <p:pic>
        <p:nvPicPr>
          <p:cNvPr id="4" name="Picture 3" descr="Front-image-of-board_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" y="0"/>
            <a:ext cx="7848600" cy="623271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821F78-7CF0-48BA-BB06-5B01C0D7A171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17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xilinx.wdfiles.com/local--files/open-source-linux/zynq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6794" y="50263"/>
            <a:ext cx="2306205" cy="826655"/>
          </a:xfrm>
          <a:prstGeom prst="rect">
            <a:avLst/>
          </a:prstGeom>
          <a:noFill/>
        </p:spPr>
      </p:pic>
      <p:pic>
        <p:nvPicPr>
          <p:cNvPr id="93186" name="Picture 2" descr="http://www.xilinx.com/content/xilinx/en/products/silicon-devices/soc/zynq-7000/_jcr_content/mainParsys/xilinximage_952b.img.jpg/136874249589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" y="977688"/>
            <a:ext cx="4343400" cy="5057774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895114-2299-4C69-AF0B-ECE665341F1F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" y="50263"/>
            <a:ext cx="7350252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kern="0" dirty="0" smtClean="0"/>
              <a:t>Zedboard (ZYNQ </a:t>
            </a:r>
            <a:r>
              <a:rPr lang="en-US" kern="0" dirty="0" err="1" smtClean="0"/>
              <a:t>SoC</a:t>
            </a:r>
            <a:r>
              <a:rPr lang="en-US" kern="0" dirty="0" smtClean="0"/>
              <a:t>)</a:t>
            </a:r>
            <a:endParaRPr lang="en-US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204" y="1103275"/>
            <a:ext cx="4692826" cy="47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38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1E00AE-CC85-4F4B-845B-B2962A3D37D8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Origins of Linux </a:t>
            </a:r>
            <a:endParaRPr lang="en-US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4294967295"/>
          </p:nvPr>
        </p:nvSpPr>
        <p:spPr>
          <a:xfrm>
            <a:off x="6858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33CC"/>
                </a:solidFill>
              </a:rPr>
              <a:t>(1969) Unix – AT&amp;T Bell Laboratories – (System 5 flavor)</a:t>
            </a:r>
          </a:p>
          <a:p>
            <a:pPr lvl="1"/>
            <a:r>
              <a:rPr lang="en-US" sz="2000" dirty="0" smtClean="0">
                <a:solidFill>
                  <a:srgbClr val="0033CC"/>
                </a:solidFill>
              </a:rPr>
              <a:t>Ken Thompson and Dennis Richie</a:t>
            </a:r>
          </a:p>
          <a:p>
            <a:pPr lvl="1"/>
            <a:r>
              <a:rPr lang="en-US" sz="2000" dirty="0" smtClean="0">
                <a:solidFill>
                  <a:srgbClr val="0033CC"/>
                </a:solidFill>
              </a:rPr>
              <a:t>Rewritten in C to make it portable – key enabler</a:t>
            </a:r>
          </a:p>
          <a:p>
            <a:r>
              <a:rPr lang="en-US" sz="2400" dirty="0" smtClean="0">
                <a:solidFill>
                  <a:srgbClr val="0033CC"/>
                </a:solidFill>
              </a:rPr>
              <a:t>(1983) GNU project – free Unix – Berkeley Software Distribution (BSD) (System 4.3 flavor)</a:t>
            </a:r>
          </a:p>
          <a:p>
            <a:r>
              <a:rPr lang="en-US" sz="2400" dirty="0" smtClean="0">
                <a:solidFill>
                  <a:srgbClr val="0033CC"/>
                </a:solidFill>
              </a:rPr>
              <a:t>(1985) Intel introduced the 80386 microprocessor</a:t>
            </a:r>
          </a:p>
          <a:p>
            <a:pPr lvl="1"/>
            <a:r>
              <a:rPr lang="en-US" sz="2000" dirty="0" smtClean="0">
                <a:solidFill>
                  <a:srgbClr val="0033CC"/>
                </a:solidFill>
              </a:rPr>
              <a:t>Supported multitasking and virtual memory management</a:t>
            </a:r>
          </a:p>
          <a:p>
            <a:r>
              <a:rPr lang="en-US" sz="2400" dirty="0" smtClean="0">
                <a:solidFill>
                  <a:srgbClr val="0033CC"/>
                </a:solidFill>
              </a:rPr>
              <a:t>(1987) MINIX – Unix-like OS for academic teaching</a:t>
            </a:r>
          </a:p>
          <a:p>
            <a:pPr lvl="1"/>
            <a:r>
              <a:rPr lang="en-US" sz="2000" dirty="0" smtClean="0">
                <a:solidFill>
                  <a:srgbClr val="0033CC"/>
                </a:solidFill>
              </a:rPr>
              <a:t>Andrew </a:t>
            </a:r>
            <a:r>
              <a:rPr lang="en-US" sz="2000" dirty="0" err="1" smtClean="0">
                <a:solidFill>
                  <a:srgbClr val="0033CC"/>
                </a:solidFill>
              </a:rPr>
              <a:t>Tanenbaum</a:t>
            </a:r>
            <a:endParaRPr lang="en-US" sz="2000" dirty="0" smtClean="0">
              <a:solidFill>
                <a:srgbClr val="0033CC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rgbClr val="0033CC"/>
              </a:solidFill>
            </a:endParaRPr>
          </a:p>
          <a:p>
            <a:endParaRPr lang="en-US" sz="2400" dirty="0" smtClean="0">
              <a:solidFill>
                <a:srgbClr val="0033CC"/>
              </a:solidFill>
            </a:endParaRPr>
          </a:p>
          <a:p>
            <a:endParaRPr lang="en-US" sz="2400" dirty="0"/>
          </a:p>
        </p:txBody>
      </p:sp>
      <p:pic>
        <p:nvPicPr>
          <p:cNvPr id="44034" name="Picture 2" descr="http://upload.wikimedia.org/wikipedia/commons/3/36/Ken_n_denn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8598" y="1"/>
            <a:ext cx="2115401" cy="13715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759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B939F5-1A85-44A2-B7B5-ED60507F0196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Origins of Linux </a:t>
            </a:r>
            <a:endParaRPr lang="en-US" b="1" dirty="0"/>
          </a:p>
        </p:txBody>
      </p:sp>
      <p:sp>
        <p:nvSpPr>
          <p:cNvPr id="6" name="Content Placeholder 1"/>
          <p:cNvSpPr>
            <a:spLocks noGrp="1"/>
          </p:cNvSpPr>
          <p:nvPr>
            <p:ph idx="4294967295"/>
          </p:nvPr>
        </p:nvSpPr>
        <p:spPr>
          <a:xfrm>
            <a:off x="914400" y="1295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(1991) </a:t>
            </a:r>
            <a:r>
              <a:rPr lang="en-US" sz="2800" dirty="0" err="1" smtClean="0">
                <a:solidFill>
                  <a:srgbClr val="0033CC"/>
                </a:solidFill>
              </a:rPr>
              <a:t>Linus</a:t>
            </a:r>
            <a:r>
              <a:rPr lang="en-US" sz="2800" dirty="0" smtClean="0">
                <a:solidFill>
                  <a:srgbClr val="0033CC"/>
                </a:solidFill>
              </a:rPr>
              <a:t> </a:t>
            </a:r>
            <a:r>
              <a:rPr lang="en-US" sz="2800" dirty="0" err="1" smtClean="0">
                <a:solidFill>
                  <a:srgbClr val="0033CC"/>
                </a:solidFill>
              </a:rPr>
              <a:t>Torvalds</a:t>
            </a:r>
            <a:r>
              <a:rPr lang="en-US" sz="2800" dirty="0" smtClean="0">
                <a:solidFill>
                  <a:srgbClr val="0033CC"/>
                </a:solidFill>
              </a:rPr>
              <a:t> began a project that grew into the Linux kernel</a:t>
            </a:r>
          </a:p>
          <a:p>
            <a:pPr lvl="1"/>
            <a:r>
              <a:rPr lang="en-US" sz="2400" dirty="0" smtClean="0">
                <a:solidFill>
                  <a:srgbClr val="0033CC"/>
                </a:solidFill>
              </a:rPr>
              <a:t>Initially targeted specifically for the 80386</a:t>
            </a:r>
          </a:p>
          <a:p>
            <a:pPr lvl="1"/>
            <a:r>
              <a:rPr lang="en-US" sz="2400" dirty="0" smtClean="0">
                <a:solidFill>
                  <a:srgbClr val="0033CC"/>
                </a:solidFill>
              </a:rPr>
              <a:t>Written in C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(1992) Released under GNU General Public License (i.e., free software)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(1994) Red Hat and SUSE provide version 1.0 distributions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(1996) – Version 2.0 and (2011) – Version 3.0</a:t>
            </a:r>
          </a:p>
          <a:p>
            <a:endParaRPr lang="en-US" sz="2800" dirty="0" smtClean="0">
              <a:solidFill>
                <a:srgbClr val="0033CC"/>
              </a:solidFill>
            </a:endParaRPr>
          </a:p>
          <a:p>
            <a:endParaRPr lang="en-US" sz="2800" dirty="0" smtClean="0">
              <a:solidFill>
                <a:srgbClr val="0033CC"/>
              </a:solidFill>
            </a:endParaRPr>
          </a:p>
          <a:p>
            <a:endParaRPr lang="en-US" sz="2800" dirty="0"/>
          </a:p>
        </p:txBody>
      </p:sp>
      <p:pic>
        <p:nvPicPr>
          <p:cNvPr id="46082" name="Picture 2" descr="File:Linus Torvalds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3400" y="-1"/>
            <a:ext cx="990599" cy="1520101"/>
          </a:xfrm>
          <a:prstGeom prst="rect">
            <a:avLst/>
          </a:prstGeom>
          <a:noFill/>
        </p:spPr>
      </p:pic>
      <p:pic>
        <p:nvPicPr>
          <p:cNvPr id="46084" name="Picture 4" descr="http://upload.wikimedia.org/wikipedia/commons/thumb/3/35/Tux.svg/100px-Tux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753099"/>
            <a:ext cx="952500" cy="11049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1480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8" name="Group 18"/>
          <p:cNvGrpSpPr>
            <a:grpSpLocks/>
          </p:cNvGrpSpPr>
          <p:nvPr/>
        </p:nvGrpSpPr>
        <p:grpSpPr bwMode="auto">
          <a:xfrm>
            <a:off x="3563796" y="4303061"/>
            <a:ext cx="1447579" cy="2040686"/>
            <a:chOff x="3132" y="2832"/>
            <a:chExt cx="938" cy="1286"/>
          </a:xfrm>
        </p:grpSpPr>
        <p:pic>
          <p:nvPicPr>
            <p:cNvPr id="6158" name="Picture 19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832"/>
              <a:ext cx="684" cy="1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59" name="Text Box 20"/>
            <p:cNvSpPr txBox="1">
              <a:spLocks noChangeArrowheads="1"/>
            </p:cNvSpPr>
            <p:nvPr/>
          </p:nvSpPr>
          <p:spPr bwMode="auto">
            <a:xfrm>
              <a:off x="3132" y="3984"/>
              <a:ext cx="938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854" tIns="44927" rIns="89854" bIns="44927">
              <a:spAutoFit/>
            </a:bodyPr>
            <a:lstStyle>
              <a:lvl1pPr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794" b="1"/>
                <a:t>Source: www.trouper.com</a:t>
              </a:r>
            </a:p>
          </p:txBody>
        </p:sp>
      </p:grp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5579" indent="-252146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08583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2016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15450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218883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2316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25750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429183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235"/>
              <a:t>EECE2160: Embedded Design, Lecture 1</a:t>
            </a:r>
          </a:p>
        </p:txBody>
      </p:sp>
      <p:sp>
        <p:nvSpPr>
          <p:cNvPr id="61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5579" indent="-252146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08583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412016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15450" indent="-201717" defTabSz="899320" eaLnBrk="0" hangingPunct="0"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218883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622316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025750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429183" indent="-201717" defTabSz="899320" eaLnBrk="0" fontAlgn="base" hangingPunct="0">
              <a:spcBef>
                <a:spcPct val="0"/>
              </a:spcBef>
              <a:spcAft>
                <a:spcPct val="0"/>
              </a:spcAft>
              <a:defRPr sz="1412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4822B02-7E4B-49FB-931C-0850D8AD81FB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Embedded Systems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265" y="837640"/>
            <a:ext cx="7915556" cy="5182721"/>
          </a:xfrm>
        </p:spPr>
        <p:txBody>
          <a:bodyPr/>
          <a:lstStyle/>
          <a:p>
            <a:pPr marL="302575" indent="-302575" defTabSz="806867" eaLnBrk="1" hangingPunct="1">
              <a:tabLst>
                <a:tab pos="1262130" algn="l"/>
              </a:tabLst>
            </a:pPr>
            <a:r>
              <a:rPr lang="en-US" altLang="en-US" sz="2471" dirty="0"/>
              <a:t>A computer system embedded into another system</a:t>
            </a:r>
          </a:p>
          <a:p>
            <a:pPr marL="655579" lvl="1" indent="-252146" defTabSz="806867" eaLnBrk="1" hangingPunct="1">
              <a:tabLst>
                <a:tab pos="1262130" algn="l"/>
              </a:tabLst>
            </a:pPr>
            <a:r>
              <a:rPr lang="en-US" altLang="en-US" sz="2206" dirty="0"/>
              <a:t>Constraints from external input / output</a:t>
            </a:r>
          </a:p>
          <a:p>
            <a:pPr marL="655579" lvl="1" indent="-252146" defTabSz="806867" eaLnBrk="1" hangingPunct="1">
              <a:tabLst>
                <a:tab pos="1262130" algn="l"/>
              </a:tabLst>
            </a:pPr>
            <a:r>
              <a:rPr lang="en-US" altLang="en-US" sz="2206" dirty="0"/>
              <a:t>Application specific</a:t>
            </a:r>
          </a:p>
          <a:p>
            <a:pPr marL="1008583" lvl="2" indent="-201717" defTabSz="806867" eaLnBrk="1" hangingPunct="1">
              <a:tabLst>
                <a:tab pos="1262130" algn="l"/>
              </a:tabLst>
            </a:pPr>
            <a:r>
              <a:rPr lang="en-US" altLang="en-US" dirty="0" smtClean="0"/>
              <a:t>Diverse set of application areas</a:t>
            </a:r>
          </a:p>
          <a:p>
            <a:pPr marL="302575" indent="-302575" defTabSz="806867" eaLnBrk="1" hangingPunct="1">
              <a:tabLst>
                <a:tab pos="1262130" algn="l"/>
              </a:tabLst>
            </a:pPr>
            <a:r>
              <a:rPr lang="en-US" altLang="en-US" sz="2471" dirty="0"/>
              <a:t>Omnipresent, ubiquitous </a:t>
            </a:r>
          </a:p>
          <a:p>
            <a:pPr marL="655579" lvl="1" indent="-252146" defTabSz="806867" eaLnBrk="1" hangingPunct="1">
              <a:tabLst>
                <a:tab pos="1262130" algn="l"/>
              </a:tabLst>
            </a:pPr>
            <a:r>
              <a:rPr lang="en-US" altLang="en-US" sz="2206" dirty="0"/>
              <a:t>Huge market</a:t>
            </a:r>
          </a:p>
          <a:p>
            <a:pPr marL="1008583" lvl="2" indent="-201717" defTabSz="806867" eaLnBrk="1" hangingPunct="1">
              <a:tabLst>
                <a:tab pos="1262130" algn="l"/>
              </a:tabLst>
            </a:pPr>
            <a:r>
              <a:rPr lang="en-US" altLang="en-US" dirty="0" smtClean="0"/>
              <a:t>‘05:  only 2% processors in workstations</a:t>
            </a:r>
          </a:p>
          <a:p>
            <a:pPr marL="1412016" lvl="3" indent="-201717" defTabSz="806867" eaLnBrk="1" hangingPunct="1">
              <a:tabLst>
                <a:tab pos="1262130" algn="l"/>
              </a:tabLst>
            </a:pPr>
            <a:r>
              <a:rPr lang="en-US" altLang="en-US" dirty="0" smtClean="0"/>
              <a:t>Remaining 8.8 billion in embedded systems</a:t>
            </a:r>
          </a:p>
          <a:p>
            <a:pPr marL="1008583" lvl="2" indent="-201717" defTabSz="806867" eaLnBrk="1" hangingPunct="1">
              <a:tabLst>
                <a:tab pos="1262130" algn="l"/>
              </a:tabLst>
            </a:pPr>
            <a:r>
              <a:rPr lang="en-US" altLang="en-US" sz="1765" dirty="0"/>
              <a:t>$46 billion in ‘04, &gt;$90 billion by 2010</a:t>
            </a:r>
            <a:endParaRPr lang="en-US" altLang="en-US" sz="1853" dirty="0"/>
          </a:p>
        </p:txBody>
      </p:sp>
      <p:grpSp>
        <p:nvGrpSpPr>
          <p:cNvPr id="286724" name="Group 4"/>
          <p:cNvGrpSpPr>
            <a:grpSpLocks/>
          </p:cNvGrpSpPr>
          <p:nvPr/>
        </p:nvGrpSpPr>
        <p:grpSpPr bwMode="auto">
          <a:xfrm>
            <a:off x="1701960" y="4455739"/>
            <a:ext cx="1756522" cy="1888005"/>
            <a:chOff x="3456" y="2928"/>
            <a:chExt cx="1140" cy="1190"/>
          </a:xfrm>
        </p:grpSpPr>
        <p:pic>
          <p:nvPicPr>
            <p:cNvPr id="6166" name="Picture 5" descr="http://www.mobilewhack.com/home_theater/images/philips_42pf9631d_42_inch_plasma_tv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928"/>
              <a:ext cx="1140" cy="1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67" name="Text Box 6"/>
            <p:cNvSpPr txBox="1">
              <a:spLocks noChangeArrowheads="1"/>
            </p:cNvSpPr>
            <p:nvPr/>
          </p:nvSpPr>
          <p:spPr bwMode="auto">
            <a:xfrm>
              <a:off x="3804" y="3984"/>
              <a:ext cx="599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854" tIns="44927" rIns="89854" bIns="44927">
              <a:spAutoFit/>
            </a:bodyPr>
            <a:lstStyle>
              <a:lvl1pPr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794" b="1" dirty="0"/>
                <a:t>Source: Philips</a:t>
              </a:r>
            </a:p>
          </p:txBody>
        </p:sp>
      </p:grpSp>
      <p:grpSp>
        <p:nvGrpSpPr>
          <p:cNvPr id="286727" name="Group 7"/>
          <p:cNvGrpSpPr>
            <a:grpSpLocks/>
          </p:cNvGrpSpPr>
          <p:nvPr/>
        </p:nvGrpSpPr>
        <p:grpSpPr bwMode="auto">
          <a:xfrm>
            <a:off x="403412" y="4472548"/>
            <a:ext cx="1117787" cy="1871631"/>
            <a:chOff x="624" y="2544"/>
            <a:chExt cx="1061" cy="1625"/>
          </a:xfrm>
        </p:grpSpPr>
        <p:pic>
          <p:nvPicPr>
            <p:cNvPr id="6164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544"/>
              <a:ext cx="1061" cy="1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65" name="Text Box 9"/>
            <p:cNvSpPr txBox="1">
              <a:spLocks noChangeArrowheads="1"/>
            </p:cNvSpPr>
            <p:nvPr/>
          </p:nvSpPr>
          <p:spPr bwMode="auto">
            <a:xfrm>
              <a:off x="677" y="3984"/>
              <a:ext cx="801" cy="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854" tIns="44927" rIns="89854" bIns="44927">
              <a:spAutoFit/>
            </a:bodyPr>
            <a:lstStyle>
              <a:lvl1pPr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794" b="1"/>
                <a:t>Source: Miele</a:t>
              </a:r>
            </a:p>
          </p:txBody>
        </p:sp>
      </p:grpSp>
      <p:pic>
        <p:nvPicPr>
          <p:cNvPr id="286730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39" y="1905001"/>
            <a:ext cx="960904" cy="99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31" name="Text Box 11"/>
          <p:cNvSpPr txBox="1">
            <a:spLocks noChangeArrowheads="1"/>
          </p:cNvSpPr>
          <p:nvPr/>
        </p:nvSpPr>
        <p:spPr bwMode="auto">
          <a:xfrm>
            <a:off x="7744589" y="2895321"/>
            <a:ext cx="1208988" cy="21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0" algn="ctr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9854" tIns="44927" rIns="89854" bIns="44927">
            <a:spAutoFit/>
          </a:bodyPr>
          <a:lstStyle>
            <a:lvl1pPr defTabSz="10191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191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191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191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19175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191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794" b="1"/>
              <a:t>Source: P. Chou, UCI</a:t>
            </a:r>
          </a:p>
        </p:txBody>
      </p:sp>
      <p:grpSp>
        <p:nvGrpSpPr>
          <p:cNvPr id="286732" name="Group 12"/>
          <p:cNvGrpSpPr>
            <a:grpSpLocks/>
          </p:cNvGrpSpPr>
          <p:nvPr/>
        </p:nvGrpSpPr>
        <p:grpSpPr bwMode="auto">
          <a:xfrm>
            <a:off x="7720062" y="3200682"/>
            <a:ext cx="1209628" cy="1091558"/>
            <a:chOff x="4534" y="3024"/>
            <a:chExt cx="1226" cy="1075"/>
          </a:xfrm>
        </p:grpSpPr>
        <p:pic>
          <p:nvPicPr>
            <p:cNvPr id="6162" name="Picture 13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" y="3024"/>
              <a:ext cx="1200" cy="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63" name="Text Box 14"/>
            <p:cNvSpPr txBox="1">
              <a:spLocks noChangeArrowheads="1"/>
            </p:cNvSpPr>
            <p:nvPr/>
          </p:nvSpPr>
          <p:spPr bwMode="auto">
            <a:xfrm>
              <a:off x="4534" y="3889"/>
              <a:ext cx="1164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854" tIns="44927" rIns="89854" bIns="44927">
              <a:spAutoFit/>
            </a:bodyPr>
            <a:lstStyle>
              <a:lvl1pPr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794" b="1"/>
                <a:t>Source: Edumicator</a:t>
              </a:r>
            </a:p>
          </p:txBody>
        </p:sp>
      </p:grpSp>
      <p:grpSp>
        <p:nvGrpSpPr>
          <p:cNvPr id="286735" name="Group 15"/>
          <p:cNvGrpSpPr>
            <a:grpSpLocks/>
          </p:cNvGrpSpPr>
          <p:nvPr/>
        </p:nvGrpSpPr>
        <p:grpSpPr bwMode="auto">
          <a:xfrm>
            <a:off x="5048907" y="4759699"/>
            <a:ext cx="1690267" cy="1584046"/>
            <a:chOff x="4533" y="3024"/>
            <a:chExt cx="1097" cy="998"/>
          </a:xfrm>
        </p:grpSpPr>
        <p:pic>
          <p:nvPicPr>
            <p:cNvPr id="6160" name="Picture 16" descr="http://www.medicacorp.com/Medica_Analyzers/Blood_Gas_Analyzer/Blood_Analyzer.jpe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" y="3024"/>
              <a:ext cx="900" cy="8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61" name="Text Box 17"/>
            <p:cNvSpPr txBox="1">
              <a:spLocks noChangeArrowheads="1"/>
            </p:cNvSpPr>
            <p:nvPr/>
          </p:nvSpPr>
          <p:spPr bwMode="auto">
            <a:xfrm>
              <a:off x="4533" y="3888"/>
              <a:ext cx="1097" cy="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0" algn="ctr">
                  <a:solidFill>
                    <a:srgbClr val="FFFF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9854" tIns="44927" rIns="89854" bIns="44927">
              <a:spAutoFit/>
            </a:bodyPr>
            <a:lstStyle>
              <a:lvl1pPr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defTabSz="1019175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1019175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794" b="1"/>
                <a:t>Source: www.medicacorp.com/</a:t>
              </a:r>
            </a:p>
          </p:txBody>
        </p:sp>
      </p:grpSp>
      <p:pic>
        <p:nvPicPr>
          <p:cNvPr id="24" name="Picture 4" descr="DaimlerChrysl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709" y="4726098"/>
            <a:ext cx="2161947" cy="146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872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87BB25-A990-40B9-B69A-E21296E63C83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Electrical  &amp; Computer Engineering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Unix Flavors</a:t>
            </a:r>
            <a:endParaRPr lang="en-US" b="1" dirty="0"/>
          </a:p>
        </p:txBody>
      </p:sp>
      <p:pic>
        <p:nvPicPr>
          <p:cNvPr id="9" name="Content Placeholder 8" descr="Unix_history.svg.png"/>
          <p:cNvPicPr>
            <a:picLocks noGrp="1" noChangeAspect="1"/>
          </p:cNvPicPr>
          <p:nvPr>
            <p:ph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0" y="762001"/>
            <a:ext cx="8763000" cy="5105400"/>
          </a:xfrm>
        </p:spPr>
      </p:pic>
      <p:sp>
        <p:nvSpPr>
          <p:cNvPr id="8" name="TextBox 7"/>
          <p:cNvSpPr txBox="1"/>
          <p:nvPr/>
        </p:nvSpPr>
        <p:spPr>
          <a:xfrm>
            <a:off x="1828800" y="5791200"/>
            <a:ext cx="5296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History of Unix: </a:t>
            </a:r>
            <a:r>
              <a:rPr lang="en-US" dirty="0" smtClean="0">
                <a:hlinkClick r:id="rId4"/>
              </a:rPr>
              <a:t>http://www.levenez.com/unix/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58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FA089C-ED46-4502-8916-9036B143E6DD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r>
              <a:rPr lang="en-US" b="1" dirty="0" smtClean="0"/>
              <a:t> Software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295400"/>
            <a:ext cx="8915400" cy="472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Platform we will use provides </a:t>
            </a:r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endParaRPr lang="en-US" sz="2800" dirty="0" smtClean="0">
              <a:solidFill>
                <a:srgbClr val="0033CC"/>
              </a:solidFill>
            </a:endParaRPr>
          </a:p>
          <a:p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r>
              <a:rPr lang="en-US" sz="2800" dirty="0" smtClean="0">
                <a:solidFill>
                  <a:srgbClr val="0033CC"/>
                </a:solidFill>
              </a:rPr>
              <a:t> is a </a:t>
            </a:r>
            <a:r>
              <a:rPr lang="en-US" sz="2800" dirty="0" err="1" smtClean="0">
                <a:solidFill>
                  <a:srgbClr val="0033CC"/>
                </a:solidFill>
              </a:rPr>
              <a:t>fullblown</a:t>
            </a:r>
            <a:r>
              <a:rPr lang="en-US" sz="2800" dirty="0" smtClean="0">
                <a:solidFill>
                  <a:srgbClr val="0033CC"/>
                </a:solidFill>
              </a:rPr>
              <a:t> graphical Linux distribution based upon </a:t>
            </a:r>
            <a:r>
              <a:rPr lang="en-US" sz="2800" dirty="0" err="1" smtClean="0">
                <a:solidFill>
                  <a:srgbClr val="0033CC"/>
                </a:solidFill>
              </a:rPr>
              <a:t>Ubuntu</a:t>
            </a:r>
            <a:r>
              <a:rPr lang="en-US" sz="2800" dirty="0" smtClean="0">
                <a:solidFill>
                  <a:srgbClr val="0033CC"/>
                </a:solidFill>
              </a:rPr>
              <a:t> 12.04</a:t>
            </a:r>
          </a:p>
          <a:p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r>
              <a:rPr lang="en-US" sz="2800" dirty="0" smtClean="0">
                <a:solidFill>
                  <a:srgbClr val="0033CC"/>
                </a:solidFill>
              </a:rPr>
              <a:t> includes the </a:t>
            </a:r>
            <a:r>
              <a:rPr lang="en-US" sz="2800" dirty="0" err="1" smtClean="0">
                <a:solidFill>
                  <a:srgbClr val="0033CC"/>
                </a:solidFill>
              </a:rPr>
              <a:t>Xillybus</a:t>
            </a:r>
            <a:r>
              <a:rPr lang="en-US" sz="2800" dirty="0" smtClean="0">
                <a:solidFill>
                  <a:srgbClr val="0033CC"/>
                </a:solidFill>
              </a:rPr>
              <a:t> IP core and driver plus a few other things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 </a:t>
            </a:r>
            <a:r>
              <a:rPr lang="en-US" sz="2800" dirty="0" err="1" smtClean="0">
                <a:solidFill>
                  <a:srgbClr val="0033CC"/>
                </a:solidFill>
              </a:rPr>
              <a:t>Xillybus</a:t>
            </a:r>
            <a:r>
              <a:rPr lang="en-US" sz="2800" dirty="0" smtClean="0">
                <a:solidFill>
                  <a:srgbClr val="0033CC"/>
                </a:solidFill>
              </a:rPr>
              <a:t> is a straightforward, portable, intuitive, </a:t>
            </a:r>
            <a:r>
              <a:rPr lang="en-US" sz="2800" dirty="0" err="1" smtClean="0">
                <a:solidFill>
                  <a:srgbClr val="0033CC"/>
                </a:solidFill>
              </a:rPr>
              <a:t>efﬁcient</a:t>
            </a:r>
            <a:r>
              <a:rPr lang="en-US" sz="2800" dirty="0" smtClean="0">
                <a:solidFill>
                  <a:srgbClr val="0033CC"/>
                </a:solidFill>
              </a:rPr>
              <a:t> DMA-based solution for data transport between an FPGA and a host running Linux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We will discuss </a:t>
            </a:r>
            <a:r>
              <a:rPr lang="en-US" sz="2800" dirty="0" err="1" smtClean="0">
                <a:solidFill>
                  <a:srgbClr val="0033CC"/>
                </a:solidFill>
              </a:rPr>
              <a:t>Xillybus</a:t>
            </a:r>
            <a:r>
              <a:rPr lang="en-US" sz="2800" dirty="0" smtClean="0">
                <a:solidFill>
                  <a:srgbClr val="0033CC"/>
                </a:solidFill>
              </a:rPr>
              <a:t> in more detail when we start to program the FPGA</a:t>
            </a:r>
          </a:p>
        </p:txBody>
      </p:sp>
    </p:spTree>
    <p:extLst>
      <p:ext uri="{BB962C8B-B14F-4D97-AF65-F5344CB8AC3E}">
        <p14:creationId xmlns:p14="http://schemas.microsoft.com/office/powerpoint/2010/main" val="3560040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r>
              <a:rPr lang="en-US" b="1" dirty="0" smtClean="0"/>
              <a:t> Software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14400" y="1295400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r>
              <a:rPr lang="en-US" sz="2800" dirty="0" smtClean="0">
                <a:solidFill>
                  <a:srgbClr val="0033CC"/>
                </a:solidFill>
              </a:rPr>
              <a:t> is running on one of the two ARM CPUs</a:t>
            </a:r>
          </a:p>
          <a:p>
            <a:pPr eaLnBrk="1" hangingPunct="1"/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r>
              <a:rPr lang="en-US" sz="2800" dirty="0" smtClean="0">
                <a:solidFill>
                  <a:srgbClr val="0033CC"/>
                </a:solidFill>
              </a:rPr>
              <a:t> provides a version of </a:t>
            </a:r>
            <a:r>
              <a:rPr lang="en-US" sz="2800" dirty="0" err="1" smtClean="0">
                <a:solidFill>
                  <a:srgbClr val="0033CC"/>
                </a:solidFill>
              </a:rPr>
              <a:t>gcc</a:t>
            </a:r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 </a:t>
            </a:r>
            <a:r>
              <a:rPr lang="en-US" sz="2800" dirty="0" err="1" smtClean="0">
                <a:solidFill>
                  <a:srgbClr val="0033CC"/>
                </a:solidFill>
              </a:rPr>
              <a:t>xiLinux</a:t>
            </a:r>
            <a:r>
              <a:rPr lang="en-US" sz="2800" dirty="0" smtClean="0">
                <a:solidFill>
                  <a:srgbClr val="0033CC"/>
                </a:solidFill>
              </a:rPr>
              <a:t> provides a writeable </a:t>
            </a:r>
            <a:r>
              <a:rPr lang="en-US" sz="2800" dirty="0" err="1" smtClean="0">
                <a:solidFill>
                  <a:srgbClr val="0033CC"/>
                </a:solidFill>
              </a:rPr>
              <a:t>filesystem</a:t>
            </a:r>
            <a:r>
              <a:rPr lang="en-US" sz="2800" dirty="0" smtClean="0">
                <a:solidFill>
                  <a:srgbClr val="0033CC"/>
                </a:solidFill>
              </a:rPr>
              <a:t> on the </a:t>
            </a:r>
            <a:r>
              <a:rPr lang="en-US" sz="2800" dirty="0" err="1" smtClean="0">
                <a:solidFill>
                  <a:srgbClr val="0033CC"/>
                </a:solidFill>
              </a:rPr>
              <a:t>ZedBoard’s</a:t>
            </a:r>
            <a:r>
              <a:rPr lang="en-US" sz="2800" dirty="0" smtClean="0">
                <a:solidFill>
                  <a:srgbClr val="0033CC"/>
                </a:solidFill>
              </a:rPr>
              <a:t> SD card</a:t>
            </a:r>
          </a:p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A boot.bin file is created to initial the runtime environment on the </a:t>
            </a:r>
            <a:r>
              <a:rPr lang="en-US" sz="2800" dirty="0" err="1" smtClean="0">
                <a:solidFill>
                  <a:srgbClr val="0033CC"/>
                </a:solidFill>
              </a:rPr>
              <a:t>ZedBoard</a:t>
            </a:r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/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/>
            <a:endParaRPr lang="en-US" sz="2800" dirty="0" smtClean="0">
              <a:solidFill>
                <a:srgbClr val="0033CC"/>
              </a:solidFill>
            </a:endParaRPr>
          </a:p>
        </p:txBody>
      </p:sp>
      <p:pic>
        <p:nvPicPr>
          <p:cNvPr id="101378" name="Picture 2" descr="http://zedboard.org/sites/default/files/blogger_importer/s320/IMAG045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4572000"/>
            <a:ext cx="3048000" cy="1714500"/>
          </a:xfrm>
          <a:prstGeom prst="rect">
            <a:avLst/>
          </a:prstGeom>
          <a:noFill/>
        </p:spPr>
      </p:pic>
      <p:pic>
        <p:nvPicPr>
          <p:cNvPr id="101380" name="Picture 4" descr="http://zedboard.org/sites/default/files/blogger_importer/s320/IMAG04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4572000"/>
            <a:ext cx="3048000" cy="1714500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502836-F6EF-40FC-9C1A-00760BD1D3D9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711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r>
              <a:rPr lang="en-US" b="1" dirty="0" smtClean="0"/>
              <a:t> Jumpers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9144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33CC"/>
                </a:solidFill>
              </a:rPr>
              <a:t>For the board to boot from the SD card, </a:t>
            </a:r>
            <a:r>
              <a:rPr lang="en-US" sz="2800" dirty="0" err="1" smtClean="0">
                <a:solidFill>
                  <a:srgbClr val="0033CC"/>
                </a:solidFill>
              </a:rPr>
              <a:t>modiﬁcations</a:t>
            </a:r>
            <a:r>
              <a:rPr lang="en-US" sz="2800" dirty="0" smtClean="0">
                <a:solidFill>
                  <a:srgbClr val="0033CC"/>
                </a:solidFill>
              </a:rPr>
              <a:t> to the jumper settings need to be made</a:t>
            </a:r>
          </a:p>
          <a:p>
            <a:r>
              <a:rPr lang="en-US" sz="2800" dirty="0" smtClean="0">
                <a:solidFill>
                  <a:srgbClr val="0033CC"/>
                </a:solidFill>
              </a:rPr>
              <a:t>The correct setting is depicted in the image:</a:t>
            </a:r>
          </a:p>
          <a:p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>
              <a:buNone/>
            </a:pPr>
            <a:endParaRPr lang="en-US" sz="2800" dirty="0" smtClean="0">
              <a:solidFill>
                <a:srgbClr val="0033CC"/>
              </a:solidFill>
            </a:endParaRPr>
          </a:p>
        </p:txBody>
      </p:sp>
      <p:pic>
        <p:nvPicPr>
          <p:cNvPr id="99330" name="Picture 2" descr="http://zedboard.org/sites/default/files/blogger_importer/s320/IMAG044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895600"/>
            <a:ext cx="5867400" cy="3300413"/>
          </a:xfrm>
          <a:prstGeom prst="rect">
            <a:avLst/>
          </a:prstGeom>
          <a:noFill/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82A206-F649-49F1-AE90-426248092B80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074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pPr eaLnBrk="1" hangingPunct="1"/>
            <a:r>
              <a:rPr lang="en-US" b="1" dirty="0" err="1" smtClean="0"/>
              <a:t>ZedBoard</a:t>
            </a:r>
            <a:endParaRPr lang="en-US" b="1" dirty="0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We will use a </a:t>
            </a:r>
            <a:r>
              <a:rPr lang="en-US" sz="2800" dirty="0" err="1" smtClean="0">
                <a:solidFill>
                  <a:srgbClr val="0033CC"/>
                </a:solidFill>
              </a:rPr>
              <a:t>ssh</a:t>
            </a:r>
            <a:r>
              <a:rPr lang="en-US" sz="2800" dirty="0" smtClean="0">
                <a:solidFill>
                  <a:srgbClr val="0033CC"/>
                </a:solidFill>
              </a:rPr>
              <a:t> client </a:t>
            </a:r>
            <a:r>
              <a:rPr lang="en-US" sz="2800" dirty="0" err="1" smtClean="0">
                <a:solidFill>
                  <a:srgbClr val="0033CC"/>
                </a:solidFill>
              </a:rPr>
              <a:t>mobaxterm</a:t>
            </a:r>
            <a:r>
              <a:rPr lang="en-US" sz="2800" dirty="0" smtClean="0">
                <a:solidFill>
                  <a:srgbClr val="0033CC"/>
                </a:solidFill>
              </a:rPr>
              <a:t> to connect from the host PC to the </a:t>
            </a:r>
            <a:r>
              <a:rPr lang="en-US" sz="2800" dirty="0" err="1" smtClean="0">
                <a:solidFill>
                  <a:srgbClr val="0033CC"/>
                </a:solidFill>
              </a:rPr>
              <a:t>ZedBoard</a:t>
            </a:r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We may use both a serial interface across USB and </a:t>
            </a:r>
            <a:r>
              <a:rPr lang="en-US" sz="2800" dirty="0" err="1" smtClean="0">
                <a:solidFill>
                  <a:srgbClr val="0033CC"/>
                </a:solidFill>
              </a:rPr>
              <a:t>tcp</a:t>
            </a:r>
            <a:r>
              <a:rPr lang="en-US" sz="2800" dirty="0" smtClean="0">
                <a:solidFill>
                  <a:srgbClr val="0033CC"/>
                </a:solidFill>
              </a:rPr>
              <a:t>/</a:t>
            </a:r>
            <a:r>
              <a:rPr lang="en-US" sz="2800" dirty="0" err="1" smtClean="0">
                <a:solidFill>
                  <a:srgbClr val="0033CC"/>
                </a:solidFill>
              </a:rPr>
              <a:t>ip</a:t>
            </a:r>
            <a:r>
              <a:rPr lang="en-US" sz="2800" dirty="0" smtClean="0">
                <a:solidFill>
                  <a:srgbClr val="0033CC"/>
                </a:solidFill>
              </a:rPr>
              <a:t> over </a:t>
            </a:r>
            <a:r>
              <a:rPr lang="en-US" sz="2800" dirty="0" err="1" smtClean="0">
                <a:solidFill>
                  <a:srgbClr val="0033CC"/>
                </a:solidFill>
              </a:rPr>
              <a:t>ethernet</a:t>
            </a:r>
            <a:endParaRPr lang="en-US" sz="2800" dirty="0" smtClean="0">
              <a:solidFill>
                <a:srgbClr val="0033CC"/>
              </a:solidFill>
            </a:endParaRPr>
          </a:p>
          <a:p>
            <a:pPr eaLnBrk="1" hangingPunct="1"/>
            <a:r>
              <a:rPr lang="en-US" sz="2800" dirty="0" smtClean="0">
                <a:solidFill>
                  <a:srgbClr val="0033CC"/>
                </a:solidFill>
              </a:rPr>
              <a:t>We will cover more about this during the first few weeks of lab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219614-1735-495E-9744-AE033E58EE9C}" type="datetime1">
              <a:rPr lang="en-US" smtClean="0"/>
              <a:pPr>
                <a:defRPr/>
              </a:pPr>
              <a:t>1/8/2017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A4FFC-2924-4420-9AA8-9D2F553E05E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Electrical  &amp; Computer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2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Key ideas in this course</a:t>
            </a:r>
            <a:endParaRPr lang="en-US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18872" y="923926"/>
            <a:ext cx="8796528" cy="517207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CE0000"/>
                </a:solidFill>
              </a:rPr>
              <a:t>Abstraction</a:t>
            </a:r>
          </a:p>
          <a:p>
            <a:pPr lvl="1"/>
            <a:r>
              <a:rPr lang="en-US" dirty="0" smtClean="0">
                <a:solidFill>
                  <a:srgbClr val="0033CC"/>
                </a:solidFill>
              </a:rPr>
              <a:t>Productivity enhancer – don’t need to worry about details…</a:t>
            </a:r>
          </a:p>
          <a:p>
            <a:pPr lvl="2">
              <a:buFont typeface="Wingdings" pitchFamily="2" charset="2"/>
              <a:buNone/>
            </a:pPr>
            <a:r>
              <a:rPr lang="en-US" dirty="0" smtClean="0">
                <a:solidFill>
                  <a:srgbClr val="0033CC"/>
                </a:solidFill>
              </a:rPr>
              <a:t>We can drive a car without knowing how the internal combustion engine works</a:t>
            </a:r>
          </a:p>
          <a:p>
            <a:pPr lvl="1"/>
            <a:r>
              <a:rPr lang="en-US" dirty="0" smtClean="0">
                <a:solidFill>
                  <a:srgbClr val="0033CC"/>
                </a:solidFill>
              </a:rPr>
              <a:t>…until something goes wrong!</a:t>
            </a:r>
          </a:p>
          <a:p>
            <a:pPr lvl="2">
              <a:buFont typeface="Wingdings" pitchFamily="2" charset="2"/>
              <a:buNone/>
            </a:pPr>
            <a:r>
              <a:rPr lang="en-US" dirty="0" smtClean="0">
                <a:solidFill>
                  <a:srgbClr val="0033CC"/>
                </a:solidFill>
              </a:rPr>
              <a:t>Where’s the dipstick?  What’s a spark plug? Am I out of gas?</a:t>
            </a:r>
          </a:p>
          <a:p>
            <a:pPr lvl="1"/>
            <a:r>
              <a:rPr lang="en-US" dirty="0" smtClean="0">
                <a:solidFill>
                  <a:srgbClr val="0033CC"/>
                </a:solidFill>
              </a:rPr>
              <a:t>Important to understand the components and how they work together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CE0000"/>
                </a:solidFill>
              </a:rPr>
              <a:t>Hardware vs. Software</a:t>
            </a:r>
          </a:p>
          <a:p>
            <a:pPr lvl="1"/>
            <a:r>
              <a:rPr lang="en-US" dirty="0" smtClean="0">
                <a:solidFill>
                  <a:srgbClr val="0033CC"/>
                </a:solidFill>
              </a:rPr>
              <a:t>It’s not either/or – both are components of a computer system</a:t>
            </a:r>
          </a:p>
          <a:p>
            <a:pPr lvl="1"/>
            <a:r>
              <a:rPr lang="en-US" dirty="0" smtClean="0">
                <a:solidFill>
                  <a:srgbClr val="0033CC"/>
                </a:solidFill>
              </a:rPr>
              <a:t>Even if you specialize in one, you should understand capabilities and limitations of both</a:t>
            </a:r>
          </a:p>
          <a:p>
            <a:endParaRPr lang="en-US" dirty="0"/>
          </a:p>
        </p:txBody>
      </p:sp>
      <p:pic>
        <p:nvPicPr>
          <p:cNvPr id="22530" name="Picture 2" descr="https://encrypted-tbn0.gstatic.com/images?q=tbn:ANd9GcTXPuU16JCOwRDDkDJB_P5fW88WW9KT_JJX0FkES5q1nBAhqjLwz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7797" y="0"/>
            <a:ext cx="1796203" cy="923926"/>
          </a:xfrm>
          <a:prstGeom prst="rect">
            <a:avLst/>
          </a:prstGeom>
          <a:noFill/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1674AA-E450-412B-B4FF-9A7C6B77DE34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Turing Machine - Abstraction</a:t>
            </a:r>
            <a:endParaRPr lang="en-US" sz="4000" b="1" dirty="0"/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6553200" y="6324600"/>
            <a:ext cx="23622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Rectangle 3"/>
          <p:cNvSpPr txBox="1">
            <a:spLocks noChangeArrowheads="1"/>
          </p:cNvSpPr>
          <p:nvPr/>
        </p:nvSpPr>
        <p:spPr>
          <a:xfrm>
            <a:off x="228600" y="1143000"/>
            <a:ext cx="8229600" cy="2806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Mathematical model of a device that can perform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any computation – Alan Turing (1937)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ability to read/write symbols on an infinite “tape”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state transitions, based on current state and symbol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Every computation can be performed by some 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Turing machine  </a:t>
            </a:r>
            <a:r>
              <a:rPr kumimoji="0" lang="en-US" sz="16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(Turing’s thesis)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57200" y="3810000"/>
            <a:ext cx="3924302" cy="1616075"/>
            <a:chOff x="646" y="2544"/>
            <a:chExt cx="2472" cy="1018"/>
          </a:xfrm>
        </p:grpSpPr>
        <p:sp>
          <p:nvSpPr>
            <p:cNvPr id="45" name="Rectangle 5"/>
            <p:cNvSpPr>
              <a:spLocks noChangeArrowheads="1"/>
            </p:cNvSpPr>
            <p:nvPr/>
          </p:nvSpPr>
          <p:spPr bwMode="auto">
            <a:xfrm>
              <a:off x="1344" y="2544"/>
              <a:ext cx="1008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 dirty="0">
                  <a:latin typeface="Franklin Gothic Book" pitchFamily="34" charset="0"/>
                </a:rPr>
                <a:t>T</a:t>
              </a:r>
              <a:r>
                <a:rPr lang="en-US" sz="3200" baseline="-25000" dirty="0">
                  <a:latin typeface="Franklin Gothic Book" pitchFamily="34" charset="0"/>
                </a:rPr>
                <a:t>add</a:t>
              </a:r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1008" y="28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>
              <a:off x="2352" y="288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 Box 9"/>
            <p:cNvSpPr txBox="1">
              <a:spLocks noChangeArrowheads="1"/>
            </p:cNvSpPr>
            <p:nvPr/>
          </p:nvSpPr>
          <p:spPr bwMode="auto">
            <a:xfrm>
              <a:off x="646" y="2743"/>
              <a:ext cx="3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dirty="0" smtClean="0"/>
                <a:t>, b</a:t>
              </a:r>
              <a:endParaRPr lang="en-US" sz="2000" dirty="0">
                <a:latin typeface="Franklin Gothic Book" pitchFamily="34" charset="0"/>
              </a:endParaRPr>
            </a:p>
          </p:txBody>
        </p:sp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2686" y="2743"/>
              <a:ext cx="43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dirty="0" smtClean="0"/>
                <a:t> + b</a:t>
              </a:r>
              <a:endParaRPr lang="en-US" sz="2000" dirty="0">
                <a:latin typeface="Franklin Gothic Book" pitchFamily="34" charset="0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926" y="3312"/>
              <a:ext cx="192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Turing machine that adds</a:t>
              </a:r>
              <a:endParaRPr lang="en-US" sz="2000" i="1">
                <a:latin typeface="Franklin Gothic Book" pitchFamily="34" charset="0"/>
              </a:endParaRP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4724404" y="3810000"/>
            <a:ext cx="3998915" cy="1616075"/>
            <a:chOff x="3067" y="2400"/>
            <a:chExt cx="2519" cy="1018"/>
          </a:xfrm>
        </p:grpSpPr>
        <p:sp>
          <p:nvSpPr>
            <p:cNvPr id="52" name="Rectangle 20"/>
            <p:cNvSpPr>
              <a:spLocks noChangeArrowheads="1"/>
            </p:cNvSpPr>
            <p:nvPr/>
          </p:nvSpPr>
          <p:spPr bwMode="auto">
            <a:xfrm>
              <a:off x="3765" y="2400"/>
              <a:ext cx="1008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/>
                <a:t>T</a:t>
              </a:r>
              <a:r>
                <a:rPr lang="en-US" sz="3200" baseline="-25000"/>
                <a:t>mul</a:t>
              </a:r>
            </a:p>
          </p:txBody>
        </p:sp>
        <p:sp>
          <p:nvSpPr>
            <p:cNvPr id="53" name="Line 21"/>
            <p:cNvSpPr>
              <a:spLocks noChangeShapeType="1"/>
            </p:cNvSpPr>
            <p:nvPr/>
          </p:nvSpPr>
          <p:spPr bwMode="auto">
            <a:xfrm>
              <a:off x="3429" y="27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22"/>
            <p:cNvSpPr>
              <a:spLocks noChangeShapeType="1"/>
            </p:cNvSpPr>
            <p:nvPr/>
          </p:nvSpPr>
          <p:spPr bwMode="auto">
            <a:xfrm>
              <a:off x="4773" y="273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 Box 23"/>
            <p:cNvSpPr txBox="1">
              <a:spLocks noChangeArrowheads="1"/>
            </p:cNvSpPr>
            <p:nvPr/>
          </p:nvSpPr>
          <p:spPr bwMode="auto">
            <a:xfrm>
              <a:off x="3067" y="2599"/>
              <a:ext cx="356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dirty="0" smtClean="0"/>
                <a:t>, b</a:t>
              </a:r>
              <a:endParaRPr lang="en-US" sz="2000" dirty="0">
                <a:latin typeface="Franklin Gothic Book" pitchFamily="34" charset="0"/>
              </a:endParaRPr>
            </a:p>
          </p:txBody>
        </p:sp>
        <p:sp>
          <p:nvSpPr>
            <p:cNvPr id="56" name="Text Box 24"/>
            <p:cNvSpPr txBox="1">
              <a:spLocks noChangeArrowheads="1"/>
            </p:cNvSpPr>
            <p:nvPr/>
          </p:nvSpPr>
          <p:spPr bwMode="auto">
            <a:xfrm>
              <a:off x="5154" y="2599"/>
              <a:ext cx="43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dirty="0" smtClean="0"/>
                <a:t> * b</a:t>
              </a:r>
              <a:endParaRPr lang="en-US" sz="2000" dirty="0">
                <a:latin typeface="Franklin Gothic Book" pitchFamily="34" charset="0"/>
              </a:endParaRPr>
            </a:p>
          </p:txBody>
        </p:sp>
        <p:sp>
          <p:nvSpPr>
            <p:cNvPr id="57" name="Text Box 25"/>
            <p:cNvSpPr txBox="1">
              <a:spLocks noChangeArrowheads="1"/>
            </p:cNvSpPr>
            <p:nvPr/>
          </p:nvSpPr>
          <p:spPr bwMode="auto">
            <a:xfrm>
              <a:off x="3190" y="3168"/>
              <a:ext cx="224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Turing machine that multiplies</a:t>
              </a:r>
              <a:endParaRPr lang="en-US" sz="2000" i="1">
                <a:latin typeface="Franklin Gothic Book" pitchFamily="34" charset="0"/>
              </a:endParaRPr>
            </a:p>
          </p:txBody>
        </p:sp>
      </p:grpSp>
      <p:sp>
        <p:nvSpPr>
          <p:cNvPr id="58" name="Text Box 27"/>
          <p:cNvSpPr txBox="1">
            <a:spLocks noChangeArrowheads="1"/>
          </p:cNvSpPr>
          <p:nvPr/>
        </p:nvSpPr>
        <p:spPr bwMode="auto">
          <a:xfrm>
            <a:off x="152400" y="5521325"/>
            <a:ext cx="48672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For more info about Turing machines, see</a:t>
            </a:r>
          </a:p>
          <a:p>
            <a:pPr algn="ctr"/>
            <a:r>
              <a:rPr lang="en-US" sz="1800"/>
              <a:t>http://www.wikipedia.org/wiki/Turing_machine/</a:t>
            </a:r>
            <a:endParaRPr lang="en-US" sz="1800">
              <a:latin typeface="Franklin Gothic Book" pitchFamily="34" charset="0"/>
            </a:endParaRPr>
          </a:p>
        </p:txBody>
      </p:sp>
      <p:sp>
        <p:nvSpPr>
          <p:cNvPr id="59" name="Text Box 28"/>
          <p:cNvSpPr txBox="1">
            <a:spLocks noChangeArrowheads="1"/>
          </p:cNvSpPr>
          <p:nvPr/>
        </p:nvSpPr>
        <p:spPr bwMode="auto">
          <a:xfrm>
            <a:off x="5336011" y="5521325"/>
            <a:ext cx="3326552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/>
              <a:t>For more about Alan Turing, see</a:t>
            </a:r>
          </a:p>
          <a:p>
            <a:pPr algn="ctr"/>
            <a:r>
              <a:rPr lang="en-US" sz="1800"/>
              <a:t>http://www.turing.org.uk/turing/</a:t>
            </a:r>
            <a:endParaRPr lang="en-US" sz="1800">
              <a:latin typeface="Franklin Gothic Book" pitchFamily="34" charset="0"/>
            </a:endParaRP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EEA6D3-6CF5-4729-B596-937F8DEF47BC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Universal Turing Machine</a:t>
            </a:r>
            <a:endParaRPr lang="en-US" b="1" dirty="0"/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6553200" y="6324600"/>
            <a:ext cx="23622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Rectangle 1027"/>
          <p:cNvSpPr txBox="1">
            <a:spLocks noChangeArrowheads="1"/>
          </p:cNvSpPr>
          <p:nvPr/>
        </p:nvSpPr>
        <p:spPr>
          <a:xfrm>
            <a:off x="228600" y="1225550"/>
            <a:ext cx="8686800" cy="177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machine that can implement all Turing machines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 this is also a Turing machine!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inputs:  data, plus a description of computation (other TMs)</a:t>
            </a:r>
          </a:p>
        </p:txBody>
      </p:sp>
      <p:grpSp>
        <p:nvGrpSpPr>
          <p:cNvPr id="2" name="Group 1041"/>
          <p:cNvGrpSpPr>
            <a:grpSpLocks/>
          </p:cNvGrpSpPr>
          <p:nvPr/>
        </p:nvGrpSpPr>
        <p:grpSpPr bwMode="auto">
          <a:xfrm>
            <a:off x="2209800" y="2590800"/>
            <a:ext cx="4795838" cy="1616075"/>
            <a:chOff x="1075" y="1680"/>
            <a:chExt cx="3021" cy="1018"/>
          </a:xfrm>
        </p:grpSpPr>
        <p:sp>
          <p:nvSpPr>
            <p:cNvPr id="25" name="Rectangle 1029"/>
            <p:cNvSpPr>
              <a:spLocks noChangeArrowheads="1"/>
            </p:cNvSpPr>
            <p:nvPr/>
          </p:nvSpPr>
          <p:spPr bwMode="auto">
            <a:xfrm>
              <a:off x="2181" y="1680"/>
              <a:ext cx="1008" cy="6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3200"/>
                <a:t>U</a:t>
              </a:r>
              <a:endParaRPr lang="en-US" sz="3200" baseline="-25000"/>
            </a:p>
          </p:txBody>
        </p:sp>
        <p:sp>
          <p:nvSpPr>
            <p:cNvPr id="26" name="Line 1030"/>
            <p:cNvSpPr>
              <a:spLocks noChangeShapeType="1"/>
            </p:cNvSpPr>
            <p:nvPr/>
          </p:nvSpPr>
          <p:spPr bwMode="auto">
            <a:xfrm>
              <a:off x="1845" y="2239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1031"/>
            <p:cNvSpPr>
              <a:spLocks noChangeShapeType="1"/>
            </p:cNvSpPr>
            <p:nvPr/>
          </p:nvSpPr>
          <p:spPr bwMode="auto">
            <a:xfrm>
              <a:off x="3189" y="2239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 Box 1032"/>
            <p:cNvSpPr txBox="1">
              <a:spLocks noChangeArrowheads="1"/>
            </p:cNvSpPr>
            <p:nvPr/>
          </p:nvSpPr>
          <p:spPr bwMode="auto">
            <a:xfrm>
              <a:off x="1363" y="2112"/>
              <a:ext cx="50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/>
                <a:t>a</a:t>
              </a:r>
              <a:r>
                <a:rPr lang="en-US" sz="2000" dirty="0" smtClean="0"/>
                <a:t>, b, c</a:t>
              </a:r>
              <a:endParaRPr lang="en-US" sz="2000" dirty="0"/>
            </a:p>
          </p:txBody>
        </p:sp>
        <p:sp>
          <p:nvSpPr>
            <p:cNvPr id="29" name="Text Box 1033"/>
            <p:cNvSpPr txBox="1">
              <a:spLocks noChangeArrowheads="1"/>
            </p:cNvSpPr>
            <p:nvPr/>
          </p:nvSpPr>
          <p:spPr bwMode="auto">
            <a:xfrm>
              <a:off x="3541" y="2112"/>
              <a:ext cx="55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Franklin Gothic Book" pitchFamily="34" charset="0"/>
                </a:rPr>
                <a:t>c</a:t>
              </a:r>
              <a:r>
                <a:rPr lang="en-US" sz="2000" dirty="0" smtClean="0">
                  <a:latin typeface="Franklin Gothic Book" pitchFamily="34" charset="0"/>
                </a:rPr>
                <a:t>(</a:t>
              </a:r>
              <a:r>
                <a:rPr lang="en-US" sz="2000" dirty="0" err="1" smtClean="0">
                  <a:latin typeface="Franklin Gothic Book" pitchFamily="34" charset="0"/>
                </a:rPr>
                <a:t>a+b</a:t>
              </a:r>
              <a:r>
                <a:rPr lang="en-US" sz="2000" dirty="0">
                  <a:latin typeface="Franklin Gothic Book" pitchFamily="34" charset="0"/>
                </a:rPr>
                <a:t>)</a:t>
              </a:r>
            </a:p>
          </p:txBody>
        </p:sp>
        <p:sp>
          <p:nvSpPr>
            <p:cNvPr id="30" name="Text Box 1034"/>
            <p:cNvSpPr txBox="1">
              <a:spLocks noChangeArrowheads="1"/>
            </p:cNvSpPr>
            <p:nvPr/>
          </p:nvSpPr>
          <p:spPr bwMode="auto">
            <a:xfrm>
              <a:off x="1763" y="2448"/>
              <a:ext cx="19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i="1"/>
                <a:t>Universal Turing Machine</a:t>
              </a:r>
            </a:p>
          </p:txBody>
        </p:sp>
        <p:sp>
          <p:nvSpPr>
            <p:cNvPr id="31" name="Line 1035"/>
            <p:cNvSpPr>
              <a:spLocks noChangeShapeType="1"/>
            </p:cNvSpPr>
            <p:nvPr/>
          </p:nvSpPr>
          <p:spPr bwMode="auto">
            <a:xfrm>
              <a:off x="1845" y="1865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1037"/>
            <p:cNvSpPr txBox="1">
              <a:spLocks noChangeArrowheads="1"/>
            </p:cNvSpPr>
            <p:nvPr/>
          </p:nvSpPr>
          <p:spPr bwMode="auto">
            <a:xfrm>
              <a:off x="1075" y="1728"/>
              <a:ext cx="74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/>
                <a:t>T</a:t>
              </a:r>
              <a:r>
                <a:rPr lang="en-US" sz="2000" baseline="-25000"/>
                <a:t>add</a:t>
              </a:r>
              <a:r>
                <a:rPr lang="en-US" sz="2000"/>
                <a:t>, T</a:t>
              </a:r>
              <a:r>
                <a:rPr lang="en-US" sz="2000" baseline="-25000"/>
                <a:t>mul</a:t>
              </a:r>
            </a:p>
          </p:txBody>
        </p:sp>
      </p:grpSp>
      <p:sp>
        <p:nvSpPr>
          <p:cNvPr id="33" name="Rectangle 1039"/>
          <p:cNvSpPr>
            <a:spLocks noChangeArrowheads="1"/>
          </p:cNvSpPr>
          <p:nvPr/>
        </p:nvSpPr>
        <p:spPr bwMode="auto">
          <a:xfrm>
            <a:off x="533400" y="4267200"/>
            <a:ext cx="8458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l">
              <a:spcBef>
                <a:spcPct val="20000"/>
              </a:spcBef>
            </a:pPr>
            <a:r>
              <a:rPr lang="en-US" sz="2400" b="1" dirty="0"/>
              <a:t>U is </a:t>
            </a:r>
            <a:r>
              <a:rPr lang="en-US" sz="2400" b="1" u="sng" dirty="0">
                <a:solidFill>
                  <a:srgbClr val="CE0000"/>
                </a:solidFill>
              </a:rPr>
              <a:t>programmable</a:t>
            </a:r>
            <a:r>
              <a:rPr lang="en-US" sz="2400" b="1" dirty="0"/>
              <a:t> – so is a computer!</a:t>
            </a:r>
          </a:p>
          <a:p>
            <a:pPr marL="576263" lvl="1" indent="-234950" algn="l">
              <a:spcBef>
                <a:spcPct val="20000"/>
              </a:spcBef>
              <a:buFontTx/>
              <a:buChar char="•"/>
            </a:pPr>
            <a:r>
              <a:rPr lang="en-US" sz="2400" b="1" dirty="0"/>
              <a:t>instructions are part of the input data</a:t>
            </a:r>
          </a:p>
          <a:p>
            <a:pPr marL="576263" lvl="1" indent="-234950" algn="l">
              <a:spcBef>
                <a:spcPct val="20000"/>
              </a:spcBef>
              <a:buFontTx/>
              <a:buChar char="•"/>
            </a:pPr>
            <a:r>
              <a:rPr lang="en-US" sz="2400" b="1" dirty="0"/>
              <a:t>a computer can emulate a Universal Turing Machine</a:t>
            </a:r>
            <a:br>
              <a:rPr lang="en-US" sz="2400" b="1" dirty="0"/>
            </a:br>
            <a:endParaRPr lang="en-US" sz="2400" dirty="0"/>
          </a:p>
          <a:p>
            <a:pPr algn="ctr">
              <a:spcBef>
                <a:spcPct val="20000"/>
              </a:spcBef>
            </a:pPr>
            <a:r>
              <a:rPr lang="en-US" sz="2000" b="1" i="1" dirty="0">
                <a:solidFill>
                  <a:srgbClr val="CE0000"/>
                </a:solidFill>
              </a:rPr>
              <a:t>A computer is a universal computing </a:t>
            </a:r>
            <a:r>
              <a:rPr lang="en-US" sz="2000" b="1" i="1" dirty="0" smtClean="0">
                <a:solidFill>
                  <a:srgbClr val="CE0000"/>
                </a:solidFill>
              </a:rPr>
              <a:t>device!</a:t>
            </a:r>
            <a:endParaRPr lang="en-US" sz="2000" b="1" i="1" dirty="0">
              <a:solidFill>
                <a:srgbClr val="CE0000"/>
              </a:solidFill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7D2F309-0862-41B5-817B-B50264EFAE5B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Power/Performance/Efficiency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2954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33CC"/>
                </a:solidFill>
              </a:rPr>
              <a:t>All computers, given enough time and memory, are capable of computing exactly the same things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646238" y="4030663"/>
            <a:ext cx="63023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latin typeface="Franklin Gothic Book" pitchFamily="34" charset="0"/>
              </a:rPr>
              <a:t>=</a:t>
            </a:r>
          </a:p>
        </p:txBody>
      </p:sp>
      <p:pic>
        <p:nvPicPr>
          <p:cNvPr id="5" name="Picture 14" descr="C:\Documents and Settings\Greg Byrd\My Documents\ece206\mh-slides\ch01\ch01-pd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48100"/>
            <a:ext cx="958850" cy="1371600"/>
          </a:xfrm>
          <a:prstGeom prst="rect">
            <a:avLst/>
          </a:prstGeom>
          <a:noFill/>
        </p:spPr>
      </p:pic>
      <p:pic>
        <p:nvPicPr>
          <p:cNvPr id="6" name="Picture 15" descr="C:\Documents and Settings\Greg Byrd\My Documents\ece206\mh-slides\ch01\ch01-p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0" y="3573463"/>
            <a:ext cx="2266950" cy="1920875"/>
          </a:xfrm>
          <a:prstGeom prst="rect">
            <a:avLst/>
          </a:prstGeom>
          <a:noFill/>
        </p:spPr>
      </p:pic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5005388" y="4030663"/>
            <a:ext cx="630237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000">
                <a:latin typeface="Franklin Gothic Book" pitchFamily="34" charset="0"/>
              </a:rPr>
              <a:t>=</a:t>
            </a:r>
          </a:p>
        </p:txBody>
      </p:sp>
      <p:pic>
        <p:nvPicPr>
          <p:cNvPr id="8" name="Picture 17" descr="C:\Documents and Settings\Greg Byrd\My Documents\ece206\mh-slides\ch01\ch01-sup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3276600"/>
            <a:ext cx="2895600" cy="2513013"/>
          </a:xfrm>
          <a:prstGeom prst="rect">
            <a:avLst/>
          </a:prstGeom>
          <a:noFill/>
        </p:spPr>
      </p:pic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90188" y="5562600"/>
            <a:ext cx="134524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Smartphone</a:t>
            </a:r>
            <a:endParaRPr lang="en-US" dirty="0"/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239379" y="5791200"/>
            <a:ext cx="9539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Desktop</a:t>
            </a:r>
            <a:endParaRPr lang="en-US" dirty="0"/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6486268" y="6019800"/>
            <a:ext cx="16419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dirty="0"/>
              <a:t>Supercomputer</a:t>
            </a:r>
          </a:p>
        </p:txBody>
      </p:sp>
      <p:pic>
        <p:nvPicPr>
          <p:cNvPr id="24578" name="Picture 2" descr="http://www.yokogawa-usa.com/yokogawa/Analog%20Panel%20Meters/StylistMet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51237" y="0"/>
            <a:ext cx="1192763" cy="990600"/>
          </a:xfrm>
          <a:prstGeom prst="rect">
            <a:avLst/>
          </a:prstGeom>
          <a:noFill/>
        </p:spPr>
      </p:pic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CF6C16-0509-4B4D-8448-05CC78D1C20C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Theory vs. Practice</a:t>
            </a:r>
            <a:endParaRPr lang="en-US" b="1" dirty="0"/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>
          <a:xfrm>
            <a:off x="228600" y="1219200"/>
            <a:ext cx="8382000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theory, computers can “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compute”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anything that’s possible to compute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enough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memory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 practice, “</a:t>
            </a:r>
            <a:r>
              <a:rPr kumimoji="0" lang="en-US" sz="2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solving problems”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involves computing under constraints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time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weather forecast, next frame of animation, ...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cost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iPod, automotive engine controller, ...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power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smart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phone, tablet, ...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5CDEC8-3C7B-4F8E-A29C-3121D772912E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Electrical  &amp; Computer Engineering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8C40F-7980-40F2-B7BA-2B80A3F3AD9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563562"/>
          </a:xfrm>
        </p:spPr>
        <p:txBody>
          <a:bodyPr/>
          <a:lstStyle/>
          <a:p>
            <a:r>
              <a:rPr lang="en-US" b="1" dirty="0" smtClean="0"/>
              <a:t>Layers of Abstraction</a:t>
            </a:r>
            <a:endParaRPr lang="en-US" b="1" dirty="0"/>
          </a:p>
        </p:txBody>
      </p:sp>
      <p:pic>
        <p:nvPicPr>
          <p:cNvPr id="6" name="Picture 18" descr="C:\Documents and Settings\Greg Byrd\My Documents\ece206\mh-slides\ch01\ch01-transform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929640"/>
            <a:ext cx="2720975" cy="5334000"/>
          </a:xfrm>
          <a:prstGeom prst="rect">
            <a:avLst/>
          </a:prstGeom>
          <a:noFill/>
        </p:spPr>
      </p:pic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5873688" y="1524000"/>
            <a:ext cx="14574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Franklin Gothic Demi" pitchFamily="34" charset="0"/>
              </a:rPr>
              <a:t>Problems</a:t>
            </a: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5835716" y="2919413"/>
            <a:ext cx="15540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Franklin Gothic Demi" pitchFamily="34" charset="0"/>
              </a:rPr>
              <a:t>Language</a:t>
            </a:r>
          </a:p>
        </p:txBody>
      </p:sp>
      <p:sp>
        <p:nvSpPr>
          <p:cNvPr id="22" name="Text Box 25"/>
          <p:cNvSpPr txBox="1">
            <a:spLocks noChangeArrowheads="1"/>
          </p:cNvSpPr>
          <p:nvPr/>
        </p:nvSpPr>
        <p:spPr bwMode="auto">
          <a:xfrm>
            <a:off x="4659419" y="3617913"/>
            <a:ext cx="3879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Franklin Gothic Demi" pitchFamily="34" charset="0"/>
              </a:rPr>
              <a:t>Instruction Set Architecture </a:t>
            </a:r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5277518" y="4241800"/>
            <a:ext cx="26196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Franklin Gothic Demi" pitchFamily="34" charset="0"/>
              </a:rPr>
              <a:t>Microarchitecture</a:t>
            </a:r>
          </a:p>
        </p:txBody>
      </p:sp>
      <p:sp>
        <p:nvSpPr>
          <p:cNvPr id="24" name="Text Box 27"/>
          <p:cNvSpPr txBox="1">
            <a:spLocks noChangeArrowheads="1"/>
          </p:cNvSpPr>
          <p:nvPr/>
        </p:nvSpPr>
        <p:spPr bwMode="auto">
          <a:xfrm>
            <a:off x="5990691" y="4940300"/>
            <a:ext cx="12266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32C3CC"/>
                </a:solidFill>
                <a:effectLst/>
                <a:uLnTx/>
                <a:uFillTx/>
                <a:latin typeface="Franklin Gothic Demi" pitchFamily="34" charset="0"/>
              </a:rPr>
              <a:t>Circuits</a:t>
            </a:r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5961168" y="5638800"/>
            <a:ext cx="12793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Franklin Gothic Demi" pitchFamily="34" charset="0"/>
              </a:rPr>
              <a:t>Devices</a:t>
            </a:r>
          </a:p>
        </p:txBody>
      </p:sp>
      <p:sp>
        <p:nvSpPr>
          <p:cNvPr id="26" name="Text Box 30"/>
          <p:cNvSpPr txBox="1">
            <a:spLocks noChangeArrowheads="1"/>
          </p:cNvSpPr>
          <p:nvPr/>
        </p:nvSpPr>
        <p:spPr bwMode="auto">
          <a:xfrm>
            <a:off x="5783842" y="2220913"/>
            <a:ext cx="165301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Franklin Gothic Demi" pitchFamily="34" charset="0"/>
              </a:rPr>
              <a:t>Algorithms</a:t>
            </a:r>
          </a:p>
        </p:txBody>
      </p:sp>
      <p:sp>
        <p:nvSpPr>
          <p:cNvPr id="27" name="Line 32"/>
          <p:cNvSpPr>
            <a:spLocks noChangeShapeType="1"/>
          </p:cNvSpPr>
          <p:nvPr/>
        </p:nvSpPr>
        <p:spPr bwMode="auto">
          <a:xfrm>
            <a:off x="5334000" y="2100263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Line 33"/>
          <p:cNvSpPr>
            <a:spLocks noChangeShapeType="1"/>
          </p:cNvSpPr>
          <p:nvPr/>
        </p:nvSpPr>
        <p:spPr bwMode="auto">
          <a:xfrm>
            <a:off x="5334000" y="2798763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Line 34"/>
          <p:cNvSpPr>
            <a:spLocks noChangeShapeType="1"/>
          </p:cNvSpPr>
          <p:nvPr/>
        </p:nvSpPr>
        <p:spPr bwMode="auto">
          <a:xfrm>
            <a:off x="5334000" y="3497263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Line 35"/>
          <p:cNvSpPr>
            <a:spLocks noChangeShapeType="1"/>
          </p:cNvSpPr>
          <p:nvPr/>
        </p:nvSpPr>
        <p:spPr bwMode="auto">
          <a:xfrm>
            <a:off x="5334000" y="4121150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>
            <a:off x="5334000" y="4819650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Line 37"/>
          <p:cNvSpPr>
            <a:spLocks noChangeShapeType="1"/>
          </p:cNvSpPr>
          <p:nvPr/>
        </p:nvSpPr>
        <p:spPr bwMode="auto">
          <a:xfrm>
            <a:off x="5334000" y="5518150"/>
            <a:ext cx="25146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52E55E-0DC5-4E77-A452-222F33D0AC7E}" type="datetime1">
              <a:rPr lang="en-US" smtClean="0"/>
              <a:t>1/8/2017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7519</TotalTime>
  <Words>1352</Words>
  <Application>Microsoft Office PowerPoint</Application>
  <PresentationFormat>On-screen Show (4:3)</PresentationFormat>
  <Paragraphs>392</Paragraphs>
  <Slides>34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Franklin Gothic Book</vt:lpstr>
      <vt:lpstr>Franklin Gothic Demi</vt:lpstr>
      <vt:lpstr>Wingdings</vt:lpstr>
      <vt:lpstr>Default Design</vt:lpstr>
      <vt:lpstr>CorelDRAW</vt:lpstr>
      <vt:lpstr>PowerPoint Presentation</vt:lpstr>
      <vt:lpstr>PowerPoint Presentation</vt:lpstr>
      <vt:lpstr>Embedded Systems</vt:lpstr>
      <vt:lpstr>Key ideas in this course</vt:lpstr>
      <vt:lpstr>Turing Machine - Abstraction</vt:lpstr>
      <vt:lpstr>Universal Turing Machine</vt:lpstr>
      <vt:lpstr>Power/Performance/Efficiency </vt:lpstr>
      <vt:lpstr>Theory vs. Practice</vt:lpstr>
      <vt:lpstr>Layers of Abstraction</vt:lpstr>
      <vt:lpstr>More precisely</vt:lpstr>
      <vt:lpstr>More precisely</vt:lpstr>
      <vt:lpstr>Problem solving with computation</vt:lpstr>
      <vt:lpstr>Problem solving with computation</vt:lpstr>
      <vt:lpstr>References</vt:lpstr>
      <vt:lpstr>PowerPoint Presentation</vt:lpstr>
      <vt:lpstr>Topics to be covered</vt:lpstr>
      <vt:lpstr>Embedded Processors</vt:lpstr>
      <vt:lpstr>Examples of Microcontrollers</vt:lpstr>
      <vt:lpstr>Embedded System Architecture</vt:lpstr>
      <vt:lpstr>Embedded System Architecture</vt:lpstr>
      <vt:lpstr>Examples of System on Chip Processors</vt:lpstr>
      <vt:lpstr>ZedBoard</vt:lpstr>
      <vt:lpstr>System on Chip Processors</vt:lpstr>
      <vt:lpstr>PowerPoint Presentation</vt:lpstr>
      <vt:lpstr>ZedBoard</vt:lpstr>
      <vt:lpstr>ZedBoard</vt:lpstr>
      <vt:lpstr>PowerPoint Presentation</vt:lpstr>
      <vt:lpstr>Origins of Linux </vt:lpstr>
      <vt:lpstr>Origins of Linux </vt:lpstr>
      <vt:lpstr>Unix Flavors</vt:lpstr>
      <vt:lpstr>ZedBoard Software</vt:lpstr>
      <vt:lpstr>ZedBoard Software</vt:lpstr>
      <vt:lpstr>ZedBoard Jumpers</vt:lpstr>
      <vt:lpstr>ZedBoard</vt:lpstr>
    </vt:vector>
  </TitlesOfParts>
  <Company>Purdue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se357021</dc:creator>
  <cp:lastModifiedBy>John</cp:lastModifiedBy>
  <cp:revision>553</cp:revision>
  <dcterms:created xsi:type="dcterms:W3CDTF">2006-07-16T14:17:49Z</dcterms:created>
  <dcterms:modified xsi:type="dcterms:W3CDTF">2017-01-09T01:03:48Z</dcterms:modified>
</cp:coreProperties>
</file>